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64" r:id="rId4"/>
    <p:sldId id="265" r:id="rId5"/>
    <p:sldId id="266" r:id="rId6"/>
    <p:sldId id="273" r:id="rId7"/>
    <p:sldId id="267" r:id="rId8"/>
    <p:sldId id="274" r:id="rId9"/>
    <p:sldId id="270" r:id="rId10"/>
    <p:sldId id="278" r:id="rId11"/>
    <p:sldId id="259" r:id="rId12"/>
    <p:sldId id="260" r:id="rId13"/>
    <p:sldId id="280" r:id="rId14"/>
    <p:sldId id="279" r:id="rId15"/>
    <p:sldId id="272" r:id="rId16"/>
    <p:sldId id="257" r:id="rId17"/>
    <p:sldId id="258" r:id="rId18"/>
    <p:sldId id="263" r:id="rId19"/>
    <p:sldId id="262" r:id="rId20"/>
    <p:sldId id="269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B0039-D969-48B9-AEAB-CCEA5C4A489B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63B61-95EC-495D-A03A-E0D1B6B5D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A4A397-6A09-4BD4-8A91-12A85344352D}" type="slidenum">
              <a:rPr lang="en-GB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491-ECEF-4220-A327-4670244AFCA8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DFBC-431A-4A20-BD06-71127A318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491-ECEF-4220-A327-4670244AFCA8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DFBC-431A-4A20-BD06-71127A318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491-ECEF-4220-A327-4670244AFCA8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DFBC-431A-4A20-BD06-71127A318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491-ECEF-4220-A327-4670244AFCA8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DFBC-431A-4A20-BD06-71127A318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491-ECEF-4220-A327-4670244AFCA8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DFBC-431A-4A20-BD06-71127A318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491-ECEF-4220-A327-4670244AFCA8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DFBC-431A-4A20-BD06-71127A318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491-ECEF-4220-A327-4670244AFCA8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DFBC-431A-4A20-BD06-71127A318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491-ECEF-4220-A327-4670244AFCA8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DFBC-431A-4A20-BD06-71127A318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491-ECEF-4220-A327-4670244AFCA8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DFBC-431A-4A20-BD06-71127A318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491-ECEF-4220-A327-4670244AFCA8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DFBC-431A-4A20-BD06-71127A318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491-ECEF-4220-A327-4670244AFCA8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DFBC-431A-4A20-BD06-71127A318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3B491-ECEF-4220-A327-4670244AFCA8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5DFBC-431A-4A20-BD06-71127A318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Illustrating System Entity Structure For Building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77000" cy="23622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+mj-lt"/>
              </a:rPr>
              <a:t>Bernard Zeigler</a:t>
            </a:r>
          </a:p>
          <a:p>
            <a:r>
              <a:rPr lang="en-US" sz="2000" b="1" dirty="0" err="1" smtClean="0">
                <a:latin typeface="+mj-lt"/>
              </a:rPr>
              <a:t>RTSync</a:t>
            </a:r>
            <a:r>
              <a:rPr lang="en-US" sz="2000" b="1" dirty="0" smtClean="0">
                <a:latin typeface="+mj-lt"/>
              </a:rPr>
              <a:t> Corp</a:t>
            </a:r>
          </a:p>
          <a:p>
            <a:endParaRPr lang="en-US" sz="2000" b="1" dirty="0" smtClean="0">
              <a:latin typeface="+mj-lt"/>
            </a:endParaRPr>
          </a:p>
          <a:p>
            <a:r>
              <a:rPr lang="en-US" sz="2000" b="1" dirty="0" smtClean="0">
                <a:latin typeface="+mj-lt"/>
              </a:rPr>
              <a:t>ACIMS </a:t>
            </a:r>
          </a:p>
          <a:p>
            <a:r>
              <a:rPr lang="en-US" sz="2000" b="1" dirty="0" smtClean="0">
                <a:latin typeface="+mj-lt"/>
              </a:rPr>
              <a:t>C4I Center, GMU</a:t>
            </a:r>
          </a:p>
          <a:p>
            <a:r>
              <a:rPr lang="en-US" sz="2000" b="1" dirty="0" smtClean="0">
                <a:latin typeface="+mj-lt"/>
              </a:rPr>
              <a:t>April 2011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System Entity Structure for Building and Experimental Frame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82563"/>
            <a:ext cx="5817020" cy="517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NL Specification of System Entity Structure for Building and Experimental Frame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948690"/>
            <a:ext cx="8839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From the </a:t>
            </a:r>
            <a:r>
              <a:rPr lang="en-US" sz="1400" dirty="0" err="1"/>
              <a:t>heatFlow</a:t>
            </a:r>
            <a:r>
              <a:rPr lang="en-US" sz="1400" dirty="0"/>
              <a:t> perspective, </a:t>
            </a:r>
            <a:r>
              <a:rPr lang="en-US" sz="1400" dirty="0" err="1"/>
              <a:t>BuildingNEFClimate</a:t>
            </a:r>
            <a:r>
              <a:rPr lang="en-US" sz="1400" dirty="0"/>
              <a:t> is made of Building and </a:t>
            </a:r>
            <a:r>
              <a:rPr lang="en-US" sz="1400" dirty="0" err="1"/>
              <a:t>EFClimate</a:t>
            </a:r>
            <a:r>
              <a:rPr lang="en-US" sz="1400" dirty="0"/>
              <a:t> !</a:t>
            </a:r>
          </a:p>
          <a:p>
            <a:r>
              <a:rPr lang="en-US" sz="1400" dirty="0" err="1"/>
              <a:t>EFClimate</a:t>
            </a:r>
            <a:r>
              <a:rPr lang="en-US" sz="1400" dirty="0"/>
              <a:t> can be </a:t>
            </a:r>
            <a:r>
              <a:rPr lang="en-US" sz="1400" dirty="0" err="1"/>
              <a:t>OutdoorTempSeries</a:t>
            </a:r>
            <a:r>
              <a:rPr lang="en-US" sz="1400" dirty="0"/>
              <a:t> or </a:t>
            </a:r>
            <a:r>
              <a:rPr lang="en-US" sz="1400" dirty="0" err="1"/>
              <a:t>OutdoorTempGenr</a:t>
            </a:r>
            <a:r>
              <a:rPr lang="en-US" sz="1400" dirty="0"/>
              <a:t> in </a:t>
            </a:r>
            <a:r>
              <a:rPr lang="en-US" sz="1400" dirty="0" err="1"/>
              <a:t>meansOfGeneration</a:t>
            </a:r>
            <a:r>
              <a:rPr lang="en-US" sz="1400" dirty="0"/>
              <a:t> !</a:t>
            </a:r>
          </a:p>
          <a:p>
            <a:r>
              <a:rPr lang="en-US" sz="1400" dirty="0"/>
              <a:t>From the </a:t>
            </a:r>
            <a:r>
              <a:rPr lang="en-US" sz="1400" dirty="0" err="1"/>
              <a:t>heatFlow</a:t>
            </a:r>
            <a:r>
              <a:rPr lang="en-US" sz="1400" dirty="0"/>
              <a:t> perspective, </a:t>
            </a:r>
            <a:r>
              <a:rPr lang="en-US" sz="1400" dirty="0" err="1"/>
              <a:t>EFClimate</a:t>
            </a:r>
            <a:r>
              <a:rPr lang="en-US" sz="1400" dirty="0"/>
              <a:t> sends </a:t>
            </a:r>
            <a:r>
              <a:rPr lang="en-US" sz="1400" dirty="0" err="1"/>
              <a:t>OutdoorTemp</a:t>
            </a:r>
            <a:r>
              <a:rPr lang="en-US" sz="1400" dirty="0"/>
              <a:t> to Building !</a:t>
            </a:r>
          </a:p>
          <a:p>
            <a:endParaRPr lang="en-US" sz="1400" dirty="0"/>
          </a:p>
          <a:p>
            <a:r>
              <a:rPr lang="en-US" sz="1400" dirty="0"/>
              <a:t>From the </a:t>
            </a:r>
            <a:r>
              <a:rPr lang="en-US" sz="1400" dirty="0" err="1"/>
              <a:t>buildingHeatFlow</a:t>
            </a:r>
            <a:r>
              <a:rPr lang="en-US" sz="1400" dirty="0"/>
              <a:t> perspective, Building is made of </a:t>
            </a:r>
            <a:r>
              <a:rPr lang="en-US" sz="1400" dirty="0" err="1"/>
              <a:t>BuildingEnvelope</a:t>
            </a:r>
            <a:r>
              <a:rPr lang="en-US" sz="1400" dirty="0"/>
              <a:t>, </a:t>
            </a:r>
            <a:r>
              <a:rPr lang="en-US" sz="1400" dirty="0" err="1"/>
              <a:t>IndoorClimate</a:t>
            </a:r>
            <a:r>
              <a:rPr lang="en-US" sz="1400" dirty="0"/>
              <a:t>, </a:t>
            </a:r>
            <a:r>
              <a:rPr lang="en-US" sz="1400" dirty="0" err="1"/>
              <a:t>HVACSystemNSensor,and</a:t>
            </a:r>
            <a:r>
              <a:rPr lang="en-US" sz="1400" dirty="0"/>
              <a:t> Occupant !</a:t>
            </a:r>
          </a:p>
          <a:p>
            <a:r>
              <a:rPr lang="en-US" sz="1400" dirty="0"/>
              <a:t>From the </a:t>
            </a:r>
            <a:r>
              <a:rPr lang="en-US" sz="1400" dirty="0" err="1"/>
              <a:t>buildingHeatFlow</a:t>
            </a:r>
            <a:r>
              <a:rPr lang="en-US" sz="1400" dirty="0"/>
              <a:t> perspective, Building sends </a:t>
            </a:r>
            <a:r>
              <a:rPr lang="en-US" sz="1400" dirty="0" err="1"/>
              <a:t>OutdoorTemp</a:t>
            </a:r>
            <a:r>
              <a:rPr lang="en-US" sz="1400" dirty="0"/>
              <a:t> to </a:t>
            </a:r>
            <a:r>
              <a:rPr lang="en-US" sz="1400" dirty="0" err="1"/>
              <a:t>BuildingEnvelope</a:t>
            </a:r>
            <a:r>
              <a:rPr lang="en-US" sz="1400" dirty="0"/>
              <a:t>!</a:t>
            </a:r>
          </a:p>
          <a:p>
            <a:r>
              <a:rPr lang="en-US" sz="1400" dirty="0"/>
              <a:t>From the </a:t>
            </a:r>
            <a:r>
              <a:rPr lang="en-US" sz="1400" dirty="0" err="1"/>
              <a:t>buildingHeatFlow</a:t>
            </a:r>
            <a:r>
              <a:rPr lang="en-US" sz="1400" dirty="0"/>
              <a:t> perspective, </a:t>
            </a:r>
            <a:r>
              <a:rPr lang="en-US" sz="1400" dirty="0" err="1"/>
              <a:t>BuildingEnvelope</a:t>
            </a:r>
            <a:r>
              <a:rPr lang="en-US" sz="1400" dirty="0"/>
              <a:t> sends </a:t>
            </a:r>
            <a:r>
              <a:rPr lang="en-US" sz="1400" dirty="0" err="1"/>
              <a:t>OutdoorHeatTransfer</a:t>
            </a:r>
            <a:r>
              <a:rPr lang="en-US" sz="1400" dirty="0"/>
              <a:t> to </a:t>
            </a:r>
            <a:r>
              <a:rPr lang="en-US" sz="1400" dirty="0" err="1"/>
              <a:t>IndoorClimate</a:t>
            </a:r>
            <a:r>
              <a:rPr lang="en-US" sz="1400" dirty="0"/>
              <a:t>!</a:t>
            </a:r>
          </a:p>
          <a:p>
            <a:r>
              <a:rPr lang="en-US" sz="1400" dirty="0"/>
              <a:t>From the </a:t>
            </a:r>
            <a:r>
              <a:rPr lang="en-US" sz="1400" dirty="0" err="1"/>
              <a:t>buildingHeatFlow</a:t>
            </a:r>
            <a:r>
              <a:rPr lang="en-US" sz="1400" dirty="0"/>
              <a:t> perspective, </a:t>
            </a:r>
            <a:r>
              <a:rPr lang="en-US" sz="1400" dirty="0" err="1"/>
              <a:t>HVACSystemNSensor</a:t>
            </a:r>
            <a:r>
              <a:rPr lang="en-US" sz="1400" dirty="0"/>
              <a:t> sends </a:t>
            </a:r>
            <a:r>
              <a:rPr lang="en-US" sz="1400" dirty="0" err="1"/>
              <a:t>HVACHeatTransfer</a:t>
            </a:r>
            <a:r>
              <a:rPr lang="en-US" sz="1400" dirty="0"/>
              <a:t> to </a:t>
            </a:r>
            <a:r>
              <a:rPr lang="en-US" sz="1400" dirty="0" err="1"/>
              <a:t>IndoorClimate</a:t>
            </a:r>
            <a:r>
              <a:rPr lang="en-US" sz="1400" dirty="0"/>
              <a:t>!</a:t>
            </a:r>
          </a:p>
          <a:p>
            <a:r>
              <a:rPr lang="en-US" sz="1400" dirty="0"/>
              <a:t>From the </a:t>
            </a:r>
            <a:r>
              <a:rPr lang="en-US" sz="1400" dirty="0" err="1"/>
              <a:t>buildingHeatFlow</a:t>
            </a:r>
            <a:r>
              <a:rPr lang="en-US" sz="1400" dirty="0"/>
              <a:t> perspective, </a:t>
            </a:r>
            <a:r>
              <a:rPr lang="en-US" sz="1400" dirty="0" err="1"/>
              <a:t>IndoorClimate</a:t>
            </a:r>
            <a:r>
              <a:rPr lang="en-US" sz="1400" dirty="0"/>
              <a:t> sends </a:t>
            </a:r>
            <a:r>
              <a:rPr lang="en-US" sz="1400" dirty="0" err="1"/>
              <a:t>IndoorTemp</a:t>
            </a:r>
            <a:r>
              <a:rPr lang="en-US" sz="1400" dirty="0"/>
              <a:t> to Occupant !</a:t>
            </a:r>
          </a:p>
          <a:p>
            <a:r>
              <a:rPr lang="en-US" sz="1400" dirty="0"/>
              <a:t>From the </a:t>
            </a:r>
            <a:r>
              <a:rPr lang="en-US" sz="1400" dirty="0" err="1"/>
              <a:t>buildingHeatFlow</a:t>
            </a:r>
            <a:r>
              <a:rPr lang="en-US" sz="1400" dirty="0"/>
              <a:t> perspective, </a:t>
            </a:r>
            <a:r>
              <a:rPr lang="en-US" sz="1400" dirty="0" err="1"/>
              <a:t>IndoorClimate</a:t>
            </a:r>
            <a:r>
              <a:rPr lang="en-US" sz="1400" dirty="0"/>
              <a:t> sends </a:t>
            </a:r>
            <a:r>
              <a:rPr lang="en-US" sz="1400" dirty="0" err="1"/>
              <a:t>IndoorTemp</a:t>
            </a:r>
            <a:r>
              <a:rPr lang="en-US" sz="1400" dirty="0"/>
              <a:t> to </a:t>
            </a:r>
            <a:r>
              <a:rPr lang="en-US" sz="1400" dirty="0" err="1"/>
              <a:t>HVACSystemNSensor</a:t>
            </a:r>
            <a:r>
              <a:rPr lang="en-US" sz="1400" dirty="0"/>
              <a:t>!</a:t>
            </a:r>
          </a:p>
          <a:p>
            <a:r>
              <a:rPr lang="en-US" sz="1400" dirty="0"/>
              <a:t>From the </a:t>
            </a:r>
            <a:r>
              <a:rPr lang="en-US" sz="1400" dirty="0" err="1"/>
              <a:t>buildingHeatFlow</a:t>
            </a:r>
            <a:r>
              <a:rPr lang="en-US" sz="1400" dirty="0"/>
              <a:t> perspective, Occupant sends </a:t>
            </a:r>
            <a:r>
              <a:rPr lang="en-US" sz="1400" dirty="0" err="1"/>
              <a:t>WindowChange</a:t>
            </a:r>
            <a:r>
              <a:rPr lang="en-US" sz="1400" dirty="0"/>
              <a:t> to </a:t>
            </a:r>
            <a:r>
              <a:rPr lang="en-US" sz="1400" dirty="0" err="1"/>
              <a:t>BuildingEnvelope</a:t>
            </a:r>
            <a:r>
              <a:rPr lang="en-US" sz="1400" dirty="0"/>
              <a:t>!</a:t>
            </a:r>
          </a:p>
          <a:p>
            <a:endParaRPr lang="en-US" sz="1400" dirty="0"/>
          </a:p>
          <a:p>
            <a:r>
              <a:rPr lang="en-US" sz="1400" dirty="0" err="1"/>
              <a:t>BuildingEnvelope</a:t>
            </a:r>
            <a:r>
              <a:rPr lang="en-US" sz="1400" dirty="0"/>
              <a:t> can be </a:t>
            </a:r>
            <a:r>
              <a:rPr lang="en-US" sz="1400" dirty="0" err="1"/>
              <a:t>WithWindow</a:t>
            </a:r>
            <a:r>
              <a:rPr lang="en-US" sz="1400" dirty="0"/>
              <a:t> or </a:t>
            </a:r>
            <a:r>
              <a:rPr lang="en-US" sz="1400" dirty="0" err="1"/>
              <a:t>WithoutWindow</a:t>
            </a:r>
            <a:r>
              <a:rPr lang="en-US" sz="1400" dirty="0"/>
              <a:t> in opening !</a:t>
            </a:r>
          </a:p>
          <a:p>
            <a:endParaRPr lang="en-US" sz="1400" dirty="0"/>
          </a:p>
          <a:p>
            <a:r>
              <a:rPr lang="en-US" sz="1400" dirty="0"/>
              <a:t>From the control perspective, </a:t>
            </a:r>
            <a:r>
              <a:rPr lang="en-US" sz="1400" dirty="0" err="1"/>
              <a:t>HVACSystemNSensor</a:t>
            </a:r>
            <a:r>
              <a:rPr lang="en-US" sz="1400" dirty="0"/>
              <a:t> is made of  </a:t>
            </a:r>
            <a:r>
              <a:rPr lang="en-US" sz="1400" dirty="0" err="1"/>
              <a:t>HeatCoolSystem</a:t>
            </a:r>
            <a:r>
              <a:rPr lang="en-US" sz="1400" dirty="0"/>
              <a:t>, </a:t>
            </a:r>
            <a:r>
              <a:rPr lang="en-US" sz="1400" dirty="0" err="1"/>
              <a:t>Ventillator</a:t>
            </a:r>
            <a:r>
              <a:rPr lang="en-US" sz="1400" dirty="0"/>
              <a:t>, and </a:t>
            </a:r>
            <a:r>
              <a:rPr lang="en-US" sz="1400" dirty="0" err="1"/>
              <a:t>TempSensor</a:t>
            </a:r>
            <a:r>
              <a:rPr lang="en-US" sz="1400" dirty="0"/>
              <a:t> !</a:t>
            </a:r>
          </a:p>
          <a:p>
            <a:r>
              <a:rPr lang="en-US" sz="1400" dirty="0"/>
              <a:t>From the control </a:t>
            </a:r>
            <a:r>
              <a:rPr lang="en-US" sz="1400" dirty="0" err="1"/>
              <a:t>perspective,HVACSystemNSensor</a:t>
            </a:r>
            <a:r>
              <a:rPr lang="en-US" sz="1400" dirty="0"/>
              <a:t> sends </a:t>
            </a:r>
            <a:r>
              <a:rPr lang="en-US" sz="1400" dirty="0" err="1"/>
              <a:t>IndoorTemp</a:t>
            </a:r>
            <a:r>
              <a:rPr lang="en-US" sz="1400" dirty="0"/>
              <a:t> to </a:t>
            </a:r>
            <a:r>
              <a:rPr lang="en-US" sz="1400" dirty="0" err="1"/>
              <a:t>TempSensor</a:t>
            </a:r>
            <a:r>
              <a:rPr lang="en-US" sz="1400" dirty="0"/>
              <a:t> !</a:t>
            </a:r>
          </a:p>
          <a:p>
            <a:r>
              <a:rPr lang="en-US" sz="1400" dirty="0"/>
              <a:t>From the control </a:t>
            </a:r>
            <a:r>
              <a:rPr lang="en-US" sz="1400" dirty="0" err="1"/>
              <a:t>perspective,TempSensor</a:t>
            </a:r>
            <a:r>
              <a:rPr lang="en-US" sz="1400" dirty="0"/>
              <a:t> sends </a:t>
            </a:r>
            <a:r>
              <a:rPr lang="en-US" sz="1400" dirty="0" err="1"/>
              <a:t>SensorChange</a:t>
            </a:r>
            <a:r>
              <a:rPr lang="en-US" sz="1400" dirty="0"/>
              <a:t> to </a:t>
            </a:r>
            <a:r>
              <a:rPr lang="en-US" sz="1400" dirty="0" err="1"/>
              <a:t>HeatCoolSystem</a:t>
            </a:r>
            <a:r>
              <a:rPr lang="en-US" sz="1400" dirty="0"/>
              <a:t>!</a:t>
            </a:r>
          </a:p>
          <a:p>
            <a:r>
              <a:rPr lang="en-US" sz="1400" dirty="0"/>
              <a:t>From the control </a:t>
            </a:r>
            <a:r>
              <a:rPr lang="en-US" sz="1400" dirty="0" err="1"/>
              <a:t>perspective,HeatCoolSystem</a:t>
            </a:r>
            <a:r>
              <a:rPr lang="en-US" sz="1400" dirty="0"/>
              <a:t> sends </a:t>
            </a:r>
            <a:r>
              <a:rPr lang="en-US" sz="1400" dirty="0" err="1"/>
              <a:t>HVACHeatTransfer</a:t>
            </a:r>
            <a:r>
              <a:rPr lang="en-US" sz="1400" dirty="0"/>
              <a:t> to </a:t>
            </a:r>
            <a:r>
              <a:rPr lang="en-US" sz="1400" dirty="0" err="1"/>
              <a:t>HVACSystemNSensor</a:t>
            </a:r>
            <a:r>
              <a:rPr lang="en-US" sz="1400" dirty="0"/>
              <a:t> !</a:t>
            </a:r>
          </a:p>
          <a:p>
            <a:endParaRPr lang="en-US" sz="1400" dirty="0"/>
          </a:p>
          <a:p>
            <a:r>
              <a:rPr lang="en-US" sz="1400" dirty="0" err="1"/>
              <a:t>HeatCoolSystem</a:t>
            </a:r>
            <a:r>
              <a:rPr lang="en-US" sz="1400" dirty="0"/>
              <a:t> can be </a:t>
            </a:r>
            <a:r>
              <a:rPr lang="en-US" sz="1400" dirty="0" err="1"/>
              <a:t>HeaterNCooler</a:t>
            </a:r>
            <a:r>
              <a:rPr lang="en-US" sz="1400" dirty="0"/>
              <a:t> or </a:t>
            </a:r>
            <a:r>
              <a:rPr lang="en-US" sz="1400" dirty="0" err="1"/>
              <a:t>HeatPump</a:t>
            </a:r>
            <a:r>
              <a:rPr lang="en-US" sz="1400" dirty="0"/>
              <a:t> in operation !</a:t>
            </a:r>
          </a:p>
          <a:p>
            <a:endParaRPr lang="en-US" sz="1400" dirty="0"/>
          </a:p>
          <a:p>
            <a:r>
              <a:rPr lang="en-US" sz="1400" dirty="0"/>
              <a:t>From the </a:t>
            </a:r>
            <a:r>
              <a:rPr lang="en-US" sz="1400" dirty="0" err="1"/>
              <a:t>onOff</a:t>
            </a:r>
            <a:r>
              <a:rPr lang="en-US" sz="1400" dirty="0"/>
              <a:t> </a:t>
            </a:r>
            <a:r>
              <a:rPr lang="en-US" sz="1400" dirty="0" err="1"/>
              <a:t>perspective,HeaterNCooler</a:t>
            </a:r>
            <a:r>
              <a:rPr lang="en-US" sz="1400" dirty="0"/>
              <a:t> is made of Heater and Cooler !</a:t>
            </a:r>
          </a:p>
          <a:p>
            <a:r>
              <a:rPr lang="en-US" sz="1400" dirty="0"/>
              <a:t>From the </a:t>
            </a:r>
            <a:r>
              <a:rPr lang="en-US" sz="1400" dirty="0" err="1"/>
              <a:t>onOff</a:t>
            </a:r>
            <a:r>
              <a:rPr lang="en-US" sz="1400" dirty="0"/>
              <a:t> </a:t>
            </a:r>
            <a:r>
              <a:rPr lang="en-US" sz="1400" dirty="0" err="1"/>
              <a:t>perspective,HeaterNCooler</a:t>
            </a:r>
            <a:r>
              <a:rPr lang="en-US" sz="1400" dirty="0"/>
              <a:t> sends </a:t>
            </a:r>
            <a:r>
              <a:rPr lang="en-US" sz="1400" dirty="0" err="1"/>
              <a:t>SensorChange</a:t>
            </a:r>
            <a:r>
              <a:rPr lang="en-US" sz="1400" dirty="0"/>
              <a:t> to Heater !</a:t>
            </a:r>
          </a:p>
          <a:p>
            <a:r>
              <a:rPr lang="en-US" sz="1400" dirty="0"/>
              <a:t>From the </a:t>
            </a:r>
            <a:r>
              <a:rPr lang="en-US" sz="1400" dirty="0" err="1"/>
              <a:t>onOff</a:t>
            </a:r>
            <a:r>
              <a:rPr lang="en-US" sz="1400" dirty="0"/>
              <a:t> </a:t>
            </a:r>
            <a:r>
              <a:rPr lang="en-US" sz="1400" dirty="0" err="1"/>
              <a:t>perspective,HeaterNCooler</a:t>
            </a:r>
            <a:r>
              <a:rPr lang="en-US" sz="1400" dirty="0"/>
              <a:t> sends </a:t>
            </a:r>
            <a:r>
              <a:rPr lang="en-US" sz="1400" dirty="0" err="1"/>
              <a:t>SensorChange</a:t>
            </a:r>
            <a:r>
              <a:rPr lang="en-US" sz="1400" dirty="0"/>
              <a:t> to Cooler !</a:t>
            </a:r>
          </a:p>
          <a:p>
            <a:r>
              <a:rPr lang="en-US" sz="1400" dirty="0"/>
              <a:t>From the </a:t>
            </a:r>
            <a:r>
              <a:rPr lang="en-US" sz="1400" dirty="0" err="1"/>
              <a:t>onOff</a:t>
            </a:r>
            <a:r>
              <a:rPr lang="en-US" sz="1400" dirty="0"/>
              <a:t> perspective, Heater sends </a:t>
            </a:r>
            <a:r>
              <a:rPr lang="en-US" sz="1400" dirty="0" err="1"/>
              <a:t>HVACHeatTransfer</a:t>
            </a:r>
            <a:r>
              <a:rPr lang="en-US" sz="1400" dirty="0"/>
              <a:t> to </a:t>
            </a:r>
            <a:r>
              <a:rPr lang="en-US" sz="1400" dirty="0" err="1"/>
              <a:t>HeaterNCooler</a:t>
            </a:r>
            <a:r>
              <a:rPr lang="en-US" sz="1400" dirty="0"/>
              <a:t> !</a:t>
            </a:r>
          </a:p>
          <a:p>
            <a:r>
              <a:rPr lang="en-US" sz="1400" dirty="0"/>
              <a:t>From the </a:t>
            </a:r>
            <a:r>
              <a:rPr lang="en-US" sz="1400" dirty="0" err="1"/>
              <a:t>onOff</a:t>
            </a:r>
            <a:r>
              <a:rPr lang="en-US" sz="1400" dirty="0"/>
              <a:t> perspective, Cooler sends </a:t>
            </a:r>
            <a:r>
              <a:rPr lang="en-US" sz="1400" dirty="0" err="1"/>
              <a:t>HVACHeatTransfer</a:t>
            </a:r>
            <a:r>
              <a:rPr lang="en-US" sz="1400" dirty="0"/>
              <a:t> to </a:t>
            </a:r>
            <a:r>
              <a:rPr lang="en-US" sz="1400" dirty="0" err="1"/>
              <a:t>HeaterNCooler</a:t>
            </a:r>
            <a:r>
              <a:rPr lang="en-US" sz="1400" dirty="0"/>
              <a:t>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Top 3 Levels of Building and EF SES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" y="1676400"/>
            <a:ext cx="8780463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" y="2053505"/>
            <a:ext cx="4876800" cy="122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>
            <a:off x="4724400" y="21336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724400" y="3048000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ular Callout 11"/>
          <p:cNvSpPr/>
          <p:nvPr/>
        </p:nvSpPr>
        <p:spPr>
          <a:xfrm>
            <a:off x="7086600" y="2133600"/>
            <a:ext cx="1447800" cy="609600"/>
          </a:xfrm>
          <a:prstGeom prst="wedgeRoundRectCallout">
            <a:avLst>
              <a:gd name="adj1" fmla="val -120389"/>
              <a:gd name="adj2" fmla="val 7163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Coupling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 Showing Specializations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234701"/>
            <a:ext cx="5029200" cy="539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ular Callout 5"/>
          <p:cNvSpPr/>
          <p:nvPr/>
        </p:nvSpPr>
        <p:spPr>
          <a:xfrm>
            <a:off x="6477000" y="1447800"/>
            <a:ext cx="2667000" cy="914400"/>
          </a:xfrm>
          <a:prstGeom prst="wedgeRoundRectCallout">
            <a:avLst>
              <a:gd name="adj1" fmla="val -76410"/>
              <a:gd name="adj2" fmla="val 15754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Specialization  for choice of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HeatNCool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System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304800" y="5562600"/>
            <a:ext cx="3276600" cy="685800"/>
          </a:xfrm>
          <a:prstGeom prst="wedgeRoundRectCallout">
            <a:avLst>
              <a:gd name="adj1" fmla="val 64117"/>
              <a:gd name="adj2" fmla="val -62983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Specialization for choice of outdoor weather  source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Pruning Entities From Specializations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600200"/>
            <a:ext cx="6553200" cy="490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ular Callout 5"/>
          <p:cNvSpPr/>
          <p:nvPr/>
        </p:nvSpPr>
        <p:spPr>
          <a:xfrm>
            <a:off x="6477000" y="2819400"/>
            <a:ext cx="2667000" cy="914400"/>
          </a:xfrm>
          <a:prstGeom prst="wedgeRoundRectCallout">
            <a:avLst>
              <a:gd name="adj1" fmla="val -15812"/>
              <a:gd name="adj2" fmla="val 18545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selectEntityFromSpec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("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HeaterNCooler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", “..“..");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066800" y="5562600"/>
            <a:ext cx="2971800" cy="762000"/>
          </a:xfrm>
          <a:prstGeom prst="wedgeRoundRectCallout">
            <a:avLst>
              <a:gd name="adj1" fmla="val 72654"/>
              <a:gd name="adj2" fmla="val -11910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selectEntityFromSpec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("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HeatPump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", "operation", "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HeatCoolSystem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");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Pruning of SES where </a:t>
            </a:r>
            <a:r>
              <a:rPr lang="en-US" sz="3600" b="1" dirty="0" smtClean="0"/>
              <a:t>Separate Heater and Cooler are</a:t>
            </a:r>
            <a:r>
              <a:rPr lang="en-US" sz="3600" b="1" dirty="0" smtClean="0"/>
              <a:t> Selected 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1" y="1447800"/>
            <a:ext cx="7162800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Transformation of SES where Heat Pump Selected </a:t>
            </a:r>
            <a:endParaRPr lang="en-US" sz="3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752600"/>
            <a:ext cx="8980487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Transformation of SES where Separate Heater and Cooler Selected </a:t>
            </a:r>
            <a:endParaRPr lang="en-U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905000"/>
            <a:ext cx="8839200" cy="413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600200"/>
            <a:ext cx="8153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From the </a:t>
            </a:r>
            <a:r>
              <a:rPr lang="en-US" dirty="0" err="1" smtClean="0"/>
              <a:t>heatFlow</a:t>
            </a:r>
            <a:r>
              <a:rPr lang="en-US" dirty="0" smtClean="0"/>
              <a:t> perspective, </a:t>
            </a:r>
            <a:r>
              <a:rPr lang="en-US" dirty="0" err="1" smtClean="0"/>
              <a:t>BuildingNEFClimate</a:t>
            </a:r>
            <a:r>
              <a:rPr lang="en-US" dirty="0" smtClean="0"/>
              <a:t> is made of Building and </a:t>
            </a:r>
            <a:r>
              <a:rPr lang="en-US" dirty="0" err="1" smtClean="0"/>
              <a:t>EFEnergyConsumed</a:t>
            </a:r>
            <a:r>
              <a:rPr lang="en-US" dirty="0" smtClean="0"/>
              <a:t> !</a:t>
            </a:r>
          </a:p>
          <a:p>
            <a:endParaRPr lang="en-US" dirty="0" smtClean="0"/>
          </a:p>
          <a:p>
            <a:r>
              <a:rPr lang="en-US" dirty="0" smtClean="0"/>
              <a:t>From the </a:t>
            </a:r>
            <a:r>
              <a:rPr lang="en-US" dirty="0" err="1" smtClean="0"/>
              <a:t>heatFlow</a:t>
            </a:r>
            <a:r>
              <a:rPr lang="en-US" dirty="0" smtClean="0"/>
              <a:t> perspective, </a:t>
            </a:r>
            <a:r>
              <a:rPr lang="en-US" dirty="0" err="1" smtClean="0"/>
              <a:t>EFEnergyConsumed</a:t>
            </a:r>
            <a:r>
              <a:rPr lang="en-US" dirty="0" smtClean="0"/>
              <a:t> sends </a:t>
            </a:r>
            <a:r>
              <a:rPr lang="en-US" dirty="0" err="1" smtClean="0"/>
              <a:t>OutdoorTemp</a:t>
            </a:r>
            <a:r>
              <a:rPr lang="en-US" dirty="0" smtClean="0"/>
              <a:t> to Building !</a:t>
            </a:r>
          </a:p>
          <a:p>
            <a:r>
              <a:rPr lang="en-US" dirty="0" smtClean="0"/>
              <a:t>From the </a:t>
            </a:r>
            <a:r>
              <a:rPr lang="en-US" dirty="0" err="1" smtClean="0"/>
              <a:t>heatFlow</a:t>
            </a:r>
            <a:r>
              <a:rPr lang="en-US" dirty="0" smtClean="0"/>
              <a:t> perspective, Building sends </a:t>
            </a:r>
            <a:r>
              <a:rPr lang="en-US" dirty="0" err="1" smtClean="0"/>
              <a:t>HVACHeatTransfer</a:t>
            </a:r>
            <a:r>
              <a:rPr lang="en-US" dirty="0" smtClean="0"/>
              <a:t> to </a:t>
            </a:r>
            <a:r>
              <a:rPr lang="en-US" dirty="0" err="1" smtClean="0"/>
              <a:t>EFEnergyConsumed</a:t>
            </a:r>
            <a:r>
              <a:rPr lang="en-US" dirty="0" smtClean="0"/>
              <a:t> !</a:t>
            </a:r>
          </a:p>
          <a:p>
            <a:endParaRPr lang="en-US" dirty="0" smtClean="0"/>
          </a:p>
          <a:p>
            <a:r>
              <a:rPr lang="en-US" dirty="0" smtClean="0"/>
              <a:t>From the energy perspective, </a:t>
            </a:r>
            <a:r>
              <a:rPr lang="en-US" dirty="0" err="1" smtClean="0"/>
              <a:t>EFEnergyConsumed</a:t>
            </a:r>
            <a:r>
              <a:rPr lang="en-US" dirty="0" smtClean="0"/>
              <a:t> is made of </a:t>
            </a:r>
            <a:r>
              <a:rPr lang="en-US" dirty="0" err="1" smtClean="0"/>
              <a:t>OutdoorWeather</a:t>
            </a:r>
            <a:r>
              <a:rPr lang="en-US" dirty="0" smtClean="0"/>
              <a:t> and </a:t>
            </a:r>
            <a:r>
              <a:rPr lang="en-US" dirty="0" err="1" smtClean="0"/>
              <a:t>EnergyTransd</a:t>
            </a:r>
            <a:r>
              <a:rPr lang="en-US" dirty="0" smtClean="0"/>
              <a:t> !</a:t>
            </a:r>
          </a:p>
          <a:p>
            <a:r>
              <a:rPr lang="en-US" dirty="0" err="1" smtClean="0"/>
              <a:t>OutdoorWeather</a:t>
            </a:r>
            <a:r>
              <a:rPr lang="en-US" dirty="0" smtClean="0"/>
              <a:t> can be </a:t>
            </a:r>
            <a:r>
              <a:rPr lang="en-US" dirty="0" err="1" smtClean="0"/>
              <a:t>OutdoorTempSeries</a:t>
            </a:r>
            <a:r>
              <a:rPr lang="en-US" dirty="0" smtClean="0"/>
              <a:t> or </a:t>
            </a:r>
            <a:r>
              <a:rPr lang="en-US" dirty="0" err="1" smtClean="0"/>
              <a:t>OutdoorTempGenr</a:t>
            </a:r>
            <a:r>
              <a:rPr lang="en-US" dirty="0" smtClean="0"/>
              <a:t> in </a:t>
            </a:r>
            <a:r>
              <a:rPr lang="en-US" dirty="0" err="1" smtClean="0"/>
              <a:t>meansOfGeneration</a:t>
            </a:r>
            <a:r>
              <a:rPr lang="en-US" dirty="0" smtClean="0"/>
              <a:t> !</a:t>
            </a:r>
          </a:p>
          <a:p>
            <a:r>
              <a:rPr lang="en-US" dirty="0" smtClean="0"/>
              <a:t>From the energy perspective, </a:t>
            </a:r>
            <a:r>
              <a:rPr lang="en-US" dirty="0" err="1" smtClean="0"/>
              <a:t>OutdoorWeather</a:t>
            </a:r>
            <a:r>
              <a:rPr lang="en-US" dirty="0" smtClean="0"/>
              <a:t> sends </a:t>
            </a:r>
            <a:r>
              <a:rPr lang="en-US" dirty="0" err="1" smtClean="0"/>
              <a:t>OutdoorTemp</a:t>
            </a:r>
            <a:r>
              <a:rPr lang="en-US" dirty="0" smtClean="0"/>
              <a:t> to </a:t>
            </a:r>
            <a:r>
              <a:rPr lang="en-US" dirty="0" err="1" smtClean="0"/>
              <a:t>EFEnergyConsumed</a:t>
            </a:r>
            <a:r>
              <a:rPr lang="en-US" dirty="0" smtClean="0"/>
              <a:t> !</a:t>
            </a:r>
          </a:p>
          <a:p>
            <a:r>
              <a:rPr lang="en-US" dirty="0" smtClean="0"/>
              <a:t>From the energy perspective, </a:t>
            </a:r>
            <a:r>
              <a:rPr lang="en-US" dirty="0" err="1" smtClean="0"/>
              <a:t>EFEnergyConsumed</a:t>
            </a:r>
            <a:r>
              <a:rPr lang="en-US" dirty="0" smtClean="0"/>
              <a:t> sends </a:t>
            </a:r>
            <a:r>
              <a:rPr lang="en-US" dirty="0" err="1" smtClean="0"/>
              <a:t>HVACHeatTransfer</a:t>
            </a:r>
            <a:r>
              <a:rPr lang="en-US" dirty="0" smtClean="0"/>
              <a:t> to </a:t>
            </a:r>
            <a:r>
              <a:rPr lang="en-US" dirty="0" err="1" smtClean="0"/>
              <a:t>EnergyTransd</a:t>
            </a:r>
            <a:r>
              <a:rPr lang="en-US" dirty="0" smtClean="0"/>
              <a:t> !</a:t>
            </a:r>
          </a:p>
          <a:p>
            <a:endParaRPr lang="en-US" dirty="0" smtClean="0"/>
          </a:p>
          <a:p>
            <a:r>
              <a:rPr lang="en-US" dirty="0" smtClean="0"/>
              <a:t>//rest of  SES is same as before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Refinement of Experimental Frame to include Energy Consumption Transducer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5000"/>
            <a:ext cx="8763000" cy="418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Pruned SES showing Refined EF for Consumption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Simulation Development (From Goldstein DEVS Tutorial)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1200"/>
            <a:ext cx="801319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33400" y="48768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code consists of five parts: the model parameters, which are normally supplied by the user; the initialization of a set of changing variables known as the state; a simulation loop; the state transition, which occurs repeatedly within the loop; and the simulation output, which in this case also occurs within the loop.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750" y="233362"/>
            <a:ext cx="7482867" cy="525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DEVS/SOA combines DEVS with SOA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505200" y="2616735"/>
            <a:ext cx="2381250" cy="1638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Simulation</a:t>
            </a:r>
          </a:p>
          <a:p>
            <a:pPr algn="ctr"/>
            <a:r>
              <a:rPr lang="en-US" dirty="0" smtClean="0"/>
              <a:t>Coordinator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67000" y="2083335"/>
            <a:ext cx="3962400" cy="28194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00200" y="1429155"/>
            <a:ext cx="6096000" cy="42672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905250" y="2292885"/>
            <a:ext cx="2727157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DEVS Web Service Proxies: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Model Integration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82502" y="4197890"/>
            <a:ext cx="3618689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DEVS Compliant 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67000" y="1524000"/>
            <a:ext cx="361336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External Web Service-Based Models: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758689" y="1049369"/>
            <a:ext cx="559210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Simulation, Web Service, Geographic, Ontology Standards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6052" y="5791200"/>
            <a:ext cx="8096704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DEVS/SOA is an open architecture with expanding capabilities to  exploit  simulation </a:t>
            </a:r>
          </a:p>
          <a:p>
            <a:r>
              <a:rPr lang="en-US" dirty="0" smtClean="0"/>
              <a:t>resources on the Web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 bwMode="auto">
          <a:xfrm>
            <a:off x="6038850" y="3092985"/>
            <a:ext cx="2533650" cy="3429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81700" y="3397785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Expanding Capabilities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9383502">
            <a:off x="990600" y="4197885"/>
            <a:ext cx="2533650" cy="3429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 rot="11823807">
            <a:off x="819150" y="2750084"/>
            <a:ext cx="2533650" cy="3429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 Creative Generative World  of Pruning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Constraints may apply to aspects (compositions) and selections (specializations)</a:t>
            </a:r>
          </a:p>
          <a:p>
            <a:endParaRPr lang="en-US" dirty="0" smtClean="0"/>
          </a:p>
          <a:p>
            <a:r>
              <a:rPr lang="en-US" dirty="0" smtClean="0"/>
              <a:t>Constraint propagation –  a selection in one place may constrain the choices in another place – can be rule based</a:t>
            </a:r>
          </a:p>
          <a:p>
            <a:endParaRPr lang="en-US" dirty="0" smtClean="0"/>
          </a:p>
          <a:p>
            <a:r>
              <a:rPr lang="en-US" dirty="0" smtClean="0"/>
              <a:t>Context dependence – selections from the same specialization can be different  in different contexts (under different entities)</a:t>
            </a:r>
          </a:p>
          <a:p>
            <a:endParaRPr lang="en-US" dirty="0" smtClean="0"/>
          </a:p>
          <a:p>
            <a:r>
              <a:rPr lang="en-US" dirty="0" err="1" smtClean="0"/>
              <a:t>MultiAspects</a:t>
            </a:r>
            <a:r>
              <a:rPr lang="en-US" dirty="0" smtClean="0"/>
              <a:t> open up new contexts for pruning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447800"/>
            <a:ext cx="2743200" cy="3472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 bwMode="auto">
          <a:xfrm>
            <a:off x="1295400" y="5181600"/>
            <a:ext cx="3254096" cy="46166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www.acims.arizona.edu</a:t>
            </a:r>
          </a:p>
        </p:txBody>
      </p:sp>
      <p:pic>
        <p:nvPicPr>
          <p:cNvPr id="2355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6002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 bwMode="auto">
          <a:xfrm>
            <a:off x="5105400" y="5105400"/>
            <a:ext cx="1646861" cy="46166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Rtsync.com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5334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ea typeface="+mj-ea"/>
                <a:cs typeface="+mj-cs"/>
              </a:rPr>
              <a:t>Books and Web Links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6D37A-FF89-410A-96BF-F3A16F66DCE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09800" y="5791200"/>
            <a:ext cx="4671600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http://en.wikipedia.org/wiki/DEVS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Simulation Development (From Goldstein DEVS Tutorial)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6858000" cy="4759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4800" y="5934670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basic structure of the program remains. </a:t>
            </a:r>
          </a:p>
          <a:p>
            <a:r>
              <a:rPr lang="en-US" dirty="0" smtClean="0"/>
              <a:t>The thing to note is that the added code, shown in green, is </a:t>
            </a:r>
            <a:r>
              <a:rPr lang="en-US" dirty="0" err="1" smtClean="0"/>
              <a:t>scatteredn</a:t>
            </a:r>
            <a:r>
              <a:rPr lang="en-US" dirty="0" smtClean="0"/>
              <a:t> throughout the program.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DEVS Simulation Development (From Goldstein DEVS Tutorial)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877358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" y="3276600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Using DEVS, simulation software is divided into a model and a simulator.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810000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Just like the traditional approach, DEVS-based simulation development is an iterative process. The difference is that, because a DEVS simulator can be reused for a variety of different models, the developer modifies only the model at each iteration.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50292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Aside from enforcing a distinction between the model and the simulator, DEVS allows complex models to be composed of simpler component models.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Coupled DEVS Model </a:t>
            </a:r>
            <a:br>
              <a:rPr lang="en-US" dirty="0" smtClean="0"/>
            </a:br>
            <a:r>
              <a:rPr lang="en-US" dirty="0" smtClean="0"/>
              <a:t>(From Goldstein DEVS Tutorial)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4191000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A DEVS model generally deals with model parameters, the </a:t>
            </a:r>
            <a:r>
              <a:rPr lang="en-US" sz="1200" dirty="0" smtClean="0"/>
              <a:t>initial</a:t>
            </a:r>
            <a:r>
              <a:rPr lang="en-US" dirty="0" smtClean="0"/>
              <a:t> state, state transitions, and simulation output, but the simulation loop itself is part of the simulator.</a:t>
            </a:r>
          </a:p>
          <a:p>
            <a:endParaRPr lang="en-US" dirty="0" smtClean="0"/>
          </a:p>
          <a:p>
            <a:r>
              <a:rPr lang="en-US" dirty="0" smtClean="0"/>
              <a:t> DEVS models are either atomic or coupled, and coupled models include various</a:t>
            </a:r>
          </a:p>
          <a:p>
            <a:r>
              <a:rPr lang="en-US" dirty="0" smtClean="0"/>
              <a:t>interconnected component models.</a:t>
            </a:r>
          </a:p>
          <a:p>
            <a:endParaRPr lang="en-US" dirty="0" smtClean="0"/>
          </a:p>
          <a:p>
            <a:r>
              <a:rPr lang="en-US" dirty="0" smtClean="0"/>
              <a:t> Using DEVS, each enhancement requires modifications to only certain component models; this encourages collaboration.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52906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DEVS-Based Modeling &amp; Simulation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5F4F3-1244-44FB-9685-A8ACFDE61191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grpSp>
        <p:nvGrpSpPr>
          <p:cNvPr id="22" name="Group 21"/>
          <p:cNvGrpSpPr/>
          <p:nvPr/>
        </p:nvGrpSpPr>
        <p:grpSpPr>
          <a:xfrm>
            <a:off x="533400" y="2590800"/>
            <a:ext cx="7772400" cy="2437967"/>
            <a:chOff x="685800" y="3505200"/>
            <a:chExt cx="7772400" cy="2437967"/>
          </a:xfrm>
        </p:grpSpPr>
        <p:sp>
          <p:nvSpPr>
            <p:cNvPr id="5" name="직사각형 4"/>
            <p:cNvSpPr/>
            <p:nvPr/>
          </p:nvSpPr>
          <p:spPr bwMode="auto">
            <a:xfrm>
              <a:off x="685800" y="4437069"/>
              <a:ext cx="1168415" cy="65723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800" b="1" i="0" u="none" strike="noStrike" normalizeH="0" baseline="0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System</a:t>
              </a:r>
              <a:endParaRPr kumimoji="0" lang="ko-KR" altLang="en-US" sz="18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직사각형 5"/>
            <p:cNvSpPr/>
            <p:nvPr/>
          </p:nvSpPr>
          <p:spPr bwMode="auto">
            <a:xfrm>
              <a:off x="2292374" y="3505200"/>
              <a:ext cx="1935187" cy="65723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800" b="1" i="0" u="none" strike="noStrike" normalizeH="0" baseline="0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Structural</a:t>
              </a:r>
              <a:r>
                <a:rPr kumimoji="0" lang="en-US" altLang="ko-KR" sz="1800" b="1" i="0" u="none" strike="noStrike" normalizeH="0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 Description</a:t>
              </a:r>
              <a:endParaRPr kumimoji="0" lang="ko-KR" altLang="en-US" sz="18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직사각형 6"/>
            <p:cNvSpPr/>
            <p:nvPr/>
          </p:nvSpPr>
          <p:spPr bwMode="auto">
            <a:xfrm>
              <a:off x="2292374" y="5285933"/>
              <a:ext cx="1935187" cy="65723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800" b="1" i="0" u="none" strike="noStrike" normalizeH="0" baseline="0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Behavior Descriptions</a:t>
              </a:r>
              <a:endParaRPr kumimoji="0" lang="ko-KR" altLang="en-US" sz="18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9" name="꺾인 연결선 8"/>
            <p:cNvCxnSpPr>
              <a:stCxn id="5" idx="3"/>
              <a:endCxn id="6" idx="1"/>
            </p:cNvCxnSpPr>
            <p:nvPr/>
          </p:nvCxnSpPr>
          <p:spPr bwMode="auto">
            <a:xfrm flipV="1">
              <a:off x="1854215" y="3833817"/>
              <a:ext cx="438159" cy="93186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꺾인 연결선 9"/>
            <p:cNvCxnSpPr>
              <a:stCxn id="5" idx="3"/>
              <a:endCxn id="7" idx="1"/>
            </p:cNvCxnSpPr>
            <p:nvPr/>
          </p:nvCxnSpPr>
          <p:spPr bwMode="auto">
            <a:xfrm>
              <a:off x="1854215" y="4765686"/>
              <a:ext cx="438159" cy="848864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6" name="직사각형 35"/>
            <p:cNvSpPr/>
            <p:nvPr/>
          </p:nvSpPr>
          <p:spPr bwMode="auto">
            <a:xfrm>
              <a:off x="6477000" y="4368792"/>
              <a:ext cx="1981200" cy="88900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ko-KR" sz="18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800" b="1" i="0" u="none" strike="noStrike" normalizeH="0" baseline="0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Generate  Model and</a:t>
              </a:r>
              <a:r>
                <a:rPr kumimoji="0" lang="en-US" altLang="ko-KR" sz="1800" b="1" i="0" u="none" strike="noStrike" normalizeH="0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 </a:t>
              </a:r>
              <a:r>
                <a:rPr kumimoji="0" lang="en-US" altLang="ko-KR" sz="1800" b="1" i="0" u="none" strike="noStrike" normalizeH="0" baseline="0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Simulator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8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37" name="꺾인 연결선 36"/>
            <p:cNvCxnSpPr>
              <a:stCxn id="6" idx="3"/>
              <a:endCxn id="51" idx="0"/>
            </p:cNvCxnSpPr>
            <p:nvPr/>
          </p:nvCxnSpPr>
          <p:spPr bwMode="auto">
            <a:xfrm>
              <a:off x="4227561" y="3833817"/>
              <a:ext cx="1022364" cy="439731"/>
            </a:xfrm>
            <a:prstGeom prst="bentConnector2">
              <a:avLst/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꺾인 연결선 36"/>
            <p:cNvCxnSpPr>
              <a:stCxn id="7" idx="3"/>
              <a:endCxn id="51" idx="2"/>
            </p:cNvCxnSpPr>
            <p:nvPr/>
          </p:nvCxnSpPr>
          <p:spPr bwMode="auto">
            <a:xfrm flipV="1">
              <a:off x="4227561" y="5257824"/>
              <a:ext cx="1022364" cy="356726"/>
            </a:xfrm>
            <a:prstGeom prst="bentConnector2">
              <a:avLst/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모서리가 둥근 직사각형 50"/>
            <p:cNvSpPr/>
            <p:nvPr/>
          </p:nvSpPr>
          <p:spPr bwMode="auto">
            <a:xfrm>
              <a:off x="4446639" y="4273548"/>
              <a:ext cx="1606572" cy="984276"/>
            </a:xfrm>
            <a:prstGeom prst="roundRect">
              <a:avLst>
                <a:gd name="adj" fmla="val 28710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400" b="1" i="0" u="none" strike="noStrike" normalizeH="0" baseline="0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charset="0"/>
                </a:rPr>
                <a:t>Combine </a:t>
              </a:r>
              <a:r>
                <a:rPr kumimoji="0" lang="en-US" altLang="ko-KR" sz="1400" b="1" i="0" u="none" strike="noStrike" normalizeH="0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charset="0"/>
                </a:rPr>
                <a:t>structure and component behavior</a:t>
              </a:r>
              <a:endParaRPr kumimoji="0" lang="ko-KR" altLang="en-US" sz="14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endParaRPr>
            </a:p>
          </p:txBody>
        </p:sp>
        <p:cxnSp>
          <p:nvCxnSpPr>
            <p:cNvPr id="76" name="꺾인 연결선 36"/>
            <p:cNvCxnSpPr>
              <a:stCxn id="51" idx="3"/>
              <a:endCxn id="36" idx="1"/>
            </p:cNvCxnSpPr>
            <p:nvPr/>
          </p:nvCxnSpPr>
          <p:spPr bwMode="auto">
            <a:xfrm>
              <a:off x="6053211" y="4765686"/>
              <a:ext cx="423789" cy="4761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3" name="Rounded Rectangular Callout 22"/>
          <p:cNvSpPr/>
          <p:nvPr/>
        </p:nvSpPr>
        <p:spPr>
          <a:xfrm>
            <a:off x="4343400" y="5257800"/>
            <a:ext cx="3200400" cy="990600"/>
          </a:xfrm>
          <a:prstGeom prst="wedgeRoundRectCallout">
            <a:avLst>
              <a:gd name="adj1" fmla="val -97141"/>
              <a:gd name="adj2" fmla="val -7501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Models provided by the Building Simulation Community – preferable  DEVS-compliant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5029200" y="1371600"/>
            <a:ext cx="3200400" cy="990600"/>
          </a:xfrm>
          <a:prstGeom prst="wedgeRoundRectCallout">
            <a:avLst>
              <a:gd name="adj1" fmla="val -92490"/>
              <a:gd name="adj2" fmla="val 6881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System Entity Structure  accepted by Building Simulation Community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Introducing the </a:t>
            </a:r>
            <a:br>
              <a:rPr lang="en-US" dirty="0" smtClean="0"/>
            </a:br>
            <a:r>
              <a:rPr lang="en-US" dirty="0" smtClean="0"/>
              <a:t>System Entity Structure (SES)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SES takes collaborative DEVS model development a major step further</a:t>
            </a:r>
          </a:p>
          <a:p>
            <a:r>
              <a:rPr lang="en-US" dirty="0" smtClean="0"/>
              <a:t>The SES enables the description of families of hierarchical models such as a range of architectures for building simulations</a:t>
            </a:r>
          </a:p>
          <a:p>
            <a:r>
              <a:rPr lang="en-US" dirty="0" smtClean="0"/>
              <a:t>The SES supports the development of model repositories where components developed by developers and vendors can be stored for reuse</a:t>
            </a:r>
          </a:p>
          <a:p>
            <a:r>
              <a:rPr lang="en-US" dirty="0" smtClean="0"/>
              <a:t>A building architect/designer can prune the SES for a particular architecture and by transforming, evaluate it for various objectives such as energy consumption</a:t>
            </a:r>
          </a:p>
          <a:p>
            <a:r>
              <a:rPr lang="en-US" dirty="0" smtClean="0"/>
              <a:t>DEVS/SOA goes an additional step to support discovery and model composition using resources of the web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직사각형 116"/>
          <p:cNvSpPr/>
          <p:nvPr/>
        </p:nvSpPr>
        <p:spPr bwMode="auto">
          <a:xfrm>
            <a:off x="4576701" y="2297097"/>
            <a:ext cx="3651300" cy="17891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6549" y="271463"/>
            <a:ext cx="8434445" cy="565150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SES Formal Framework 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7174" y="990600"/>
            <a:ext cx="8429626" cy="76993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000" dirty="0" smtClean="0"/>
              <a:t>The System Entity Structure (represents a design space via  the elements of a system and their relationships in hierarchical and axiomatic manner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5F4F3-1244-44FB-9685-A8ACFDE61191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sp>
        <p:nvSpPr>
          <p:cNvPr id="106" name="TextBox 105"/>
          <p:cNvSpPr txBox="1"/>
          <p:nvPr/>
        </p:nvSpPr>
        <p:spPr>
          <a:xfrm>
            <a:off x="5959224" y="2604305"/>
            <a:ext cx="192928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A</a:t>
            </a:r>
            <a:endParaRPr lang="ko-KR" altLang="en-US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236476" y="2998112"/>
            <a:ext cx="192928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B</a:t>
            </a:r>
            <a:endParaRPr lang="ko-KR" altLang="en-US" sz="1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787802" y="2998112"/>
            <a:ext cx="202547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C</a:t>
            </a:r>
            <a:endParaRPr lang="ko-KR" altLang="en-US" sz="1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4941619" y="3396121"/>
            <a:ext cx="292315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B1</a:t>
            </a:r>
            <a:endParaRPr lang="ko-KR" altLang="en-US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5379986" y="3396121"/>
            <a:ext cx="474670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B2</a:t>
            </a:r>
            <a:endParaRPr lang="ko-KR" alt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6173336" y="3396121"/>
            <a:ext cx="338554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D</a:t>
            </a:r>
            <a:endParaRPr lang="ko-KR" altLang="en-US" sz="1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6719826" y="3396121"/>
            <a:ext cx="338554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E</a:t>
            </a:r>
            <a:endParaRPr lang="ko-KR" altLang="en-US" sz="1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255438" y="3396121"/>
            <a:ext cx="338554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F</a:t>
            </a:r>
            <a:endParaRPr lang="ko-KR" altLang="en-US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6730968" y="3805033"/>
            <a:ext cx="494544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F1</a:t>
            </a:r>
            <a:endParaRPr lang="ko-KR" altLang="en-US" sz="1400" dirty="0"/>
          </a:p>
        </p:txBody>
      </p:sp>
      <p:sp>
        <p:nvSpPr>
          <p:cNvPr id="115" name="TextBox 114"/>
          <p:cNvSpPr txBox="1"/>
          <p:nvPr/>
        </p:nvSpPr>
        <p:spPr>
          <a:xfrm>
            <a:off x="7205638" y="3805033"/>
            <a:ext cx="494544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F2</a:t>
            </a:r>
            <a:endParaRPr lang="ko-KR" altLang="en-US" sz="1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7680307" y="3805033"/>
            <a:ext cx="438156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F3</a:t>
            </a:r>
            <a:endParaRPr lang="ko-KR" altLang="en-US" sz="1400" dirty="0"/>
          </a:p>
        </p:txBody>
      </p:sp>
      <p:cxnSp>
        <p:nvCxnSpPr>
          <p:cNvPr id="118" name="꺾인 연결선 117"/>
          <p:cNvCxnSpPr>
            <a:stCxn id="116" idx="0"/>
            <a:endCxn id="113" idx="2"/>
          </p:cNvCxnSpPr>
          <p:nvPr/>
        </p:nvCxnSpPr>
        <p:spPr bwMode="auto">
          <a:xfrm rot="16200000" flipV="1">
            <a:off x="7565316" y="3470964"/>
            <a:ext cx="193468" cy="47467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꺾인 연결선 118"/>
          <p:cNvCxnSpPr>
            <a:stCxn id="115" idx="0"/>
            <a:endCxn id="113" idx="2"/>
          </p:cNvCxnSpPr>
          <p:nvPr/>
        </p:nvCxnSpPr>
        <p:spPr bwMode="auto">
          <a:xfrm rot="16200000" flipV="1">
            <a:off x="7342079" y="3694201"/>
            <a:ext cx="193468" cy="2819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꺾인 연결선 121"/>
          <p:cNvCxnSpPr>
            <a:stCxn id="114" idx="0"/>
            <a:endCxn id="113" idx="2"/>
          </p:cNvCxnSpPr>
          <p:nvPr/>
        </p:nvCxnSpPr>
        <p:spPr bwMode="auto">
          <a:xfrm rot="5400000" flipH="1" flipV="1">
            <a:off x="7104743" y="3485062"/>
            <a:ext cx="193468" cy="44647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꺾인 연결선 124"/>
          <p:cNvCxnSpPr>
            <a:stCxn id="111" idx="0"/>
            <a:endCxn id="108" idx="2"/>
          </p:cNvCxnSpPr>
          <p:nvPr/>
        </p:nvCxnSpPr>
        <p:spPr bwMode="auto">
          <a:xfrm rot="5400000" flipH="1" flipV="1">
            <a:off x="6524562" y="3031608"/>
            <a:ext cx="182565" cy="54646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꺾인 연결선 127"/>
          <p:cNvCxnSpPr>
            <a:stCxn id="112" idx="0"/>
            <a:endCxn id="108" idx="2"/>
          </p:cNvCxnSpPr>
          <p:nvPr/>
        </p:nvCxnSpPr>
        <p:spPr bwMode="auto">
          <a:xfrm rot="16200000" flipV="1">
            <a:off x="6797808" y="3304825"/>
            <a:ext cx="182565" cy="2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꺾인 연결선 130"/>
          <p:cNvCxnSpPr>
            <a:stCxn id="113" idx="0"/>
            <a:endCxn id="108" idx="2"/>
          </p:cNvCxnSpPr>
          <p:nvPr/>
        </p:nvCxnSpPr>
        <p:spPr bwMode="auto">
          <a:xfrm rot="16200000" flipV="1">
            <a:off x="7065614" y="3037019"/>
            <a:ext cx="182565" cy="5356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꺾인 연결선 133"/>
          <p:cNvCxnSpPr>
            <a:stCxn id="109" idx="0"/>
            <a:endCxn id="107" idx="2"/>
          </p:cNvCxnSpPr>
          <p:nvPr/>
        </p:nvCxnSpPr>
        <p:spPr bwMode="auto">
          <a:xfrm rot="5400000" flipH="1" flipV="1">
            <a:off x="5119076" y="3182258"/>
            <a:ext cx="182565" cy="24516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꺾인 연결선 136"/>
          <p:cNvCxnSpPr>
            <a:stCxn id="110" idx="0"/>
            <a:endCxn id="107" idx="2"/>
          </p:cNvCxnSpPr>
          <p:nvPr/>
        </p:nvCxnSpPr>
        <p:spPr bwMode="auto">
          <a:xfrm rot="16200000" flipV="1">
            <a:off x="5383849" y="3162648"/>
            <a:ext cx="182565" cy="28438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꺾인 연결선 139"/>
          <p:cNvCxnSpPr>
            <a:stCxn id="107" idx="0"/>
            <a:endCxn id="106" idx="2"/>
          </p:cNvCxnSpPr>
          <p:nvPr/>
        </p:nvCxnSpPr>
        <p:spPr bwMode="auto">
          <a:xfrm rot="5400000" flipH="1" flipV="1">
            <a:off x="5605133" y="2547557"/>
            <a:ext cx="178363" cy="72274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꺾인 연결선 142"/>
          <p:cNvCxnSpPr>
            <a:stCxn id="106" idx="2"/>
            <a:endCxn id="108" idx="0"/>
          </p:cNvCxnSpPr>
          <p:nvPr/>
        </p:nvCxnSpPr>
        <p:spPr bwMode="auto">
          <a:xfrm rot="16200000" flipH="1">
            <a:off x="6383201" y="2492236"/>
            <a:ext cx="178363" cy="8333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직선 연결선 151"/>
          <p:cNvCxnSpPr/>
          <p:nvPr/>
        </p:nvCxnSpPr>
        <p:spPr bwMode="auto">
          <a:xfrm rot="5400000">
            <a:off x="7414345" y="3658401"/>
            <a:ext cx="99229" cy="796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6146760" y="3794130"/>
            <a:ext cx="438156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DS</a:t>
            </a:r>
            <a:endParaRPr lang="ko-KR" altLang="en-US" sz="1400" dirty="0"/>
          </a:p>
        </p:txBody>
      </p:sp>
      <p:grpSp>
        <p:nvGrpSpPr>
          <p:cNvPr id="10" name="그룹 103"/>
          <p:cNvGrpSpPr/>
          <p:nvPr/>
        </p:nvGrpSpPr>
        <p:grpSpPr>
          <a:xfrm>
            <a:off x="6292813" y="3611565"/>
            <a:ext cx="72220" cy="182566"/>
            <a:chOff x="6762781" y="3867157"/>
            <a:chExt cx="72220" cy="365130"/>
          </a:xfrm>
        </p:grpSpPr>
        <p:cxnSp>
          <p:nvCxnSpPr>
            <p:cNvPr id="156" name="직선 연결선 155"/>
            <p:cNvCxnSpPr/>
            <p:nvPr/>
          </p:nvCxnSpPr>
          <p:spPr bwMode="auto">
            <a:xfrm rot="16200000" flipH="1">
              <a:off x="6580618" y="4049320"/>
              <a:ext cx="365130" cy="804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직선 연결선 156"/>
            <p:cNvCxnSpPr/>
            <p:nvPr/>
          </p:nvCxnSpPr>
          <p:spPr bwMode="auto">
            <a:xfrm rot="16200000" flipH="1">
              <a:off x="6616326" y="4049320"/>
              <a:ext cx="365130" cy="804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직선 연결선 157"/>
            <p:cNvCxnSpPr/>
            <p:nvPr/>
          </p:nvCxnSpPr>
          <p:spPr bwMode="auto">
            <a:xfrm rot="16200000" flipH="1">
              <a:off x="6652034" y="4049320"/>
              <a:ext cx="365130" cy="804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63" name="직사각형 162"/>
          <p:cNvSpPr/>
          <p:nvPr/>
        </p:nvSpPr>
        <p:spPr>
          <a:xfrm>
            <a:off x="838200" y="3657600"/>
            <a:ext cx="33036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/>
              <a:t>Multi-aspects: </a:t>
            </a:r>
            <a:r>
              <a:rPr lang="en-US" altLang="ko-KR" dirty="0" smtClean="0"/>
              <a:t>aspect for which the components are all of the same kind. </a:t>
            </a:r>
          </a:p>
        </p:txBody>
      </p:sp>
      <p:sp>
        <p:nvSpPr>
          <p:cNvPr id="165" name="타원 164"/>
          <p:cNvSpPr/>
          <p:nvPr/>
        </p:nvSpPr>
        <p:spPr bwMode="auto">
          <a:xfrm>
            <a:off x="5949906" y="2856262"/>
            <a:ext cx="219078" cy="219078"/>
          </a:xfrm>
          <a:prstGeom prst="ellipse">
            <a:avLst/>
          </a:prstGeom>
          <a:noFill/>
          <a:ln w="19050" cap="flat" cmpd="sng" algn="ctr">
            <a:solidFill>
              <a:srgbClr val="0000FF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타원 165"/>
          <p:cNvSpPr/>
          <p:nvPr/>
        </p:nvSpPr>
        <p:spPr bwMode="auto">
          <a:xfrm>
            <a:off x="7351689" y="3575052"/>
            <a:ext cx="219078" cy="219078"/>
          </a:xfrm>
          <a:prstGeom prst="ellipse">
            <a:avLst/>
          </a:prstGeom>
          <a:noFill/>
          <a:ln w="19050" cap="flat" cmpd="sng" algn="ctr">
            <a:solidFill>
              <a:srgbClr val="0000FF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타원 166"/>
          <p:cNvSpPr/>
          <p:nvPr/>
        </p:nvSpPr>
        <p:spPr bwMode="auto">
          <a:xfrm>
            <a:off x="6219786" y="3575052"/>
            <a:ext cx="219078" cy="219078"/>
          </a:xfrm>
          <a:prstGeom prst="ellipse">
            <a:avLst/>
          </a:prstGeom>
          <a:noFill/>
          <a:ln w="19050" cap="flat" cmpd="sng" algn="ctr">
            <a:solidFill>
              <a:srgbClr val="0000FF">
                <a:alpha val="6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" name="그룹 189"/>
          <p:cNvGrpSpPr/>
          <p:nvPr/>
        </p:nvGrpSpPr>
        <p:grpSpPr>
          <a:xfrm>
            <a:off x="0" y="1981200"/>
            <a:ext cx="438157" cy="438157"/>
            <a:chOff x="5776930" y="4889520"/>
            <a:chExt cx="584207" cy="584207"/>
          </a:xfrm>
        </p:grpSpPr>
        <p:cxnSp>
          <p:nvCxnSpPr>
            <p:cNvPr id="178" name="직선 연결선 177"/>
            <p:cNvCxnSpPr/>
            <p:nvPr/>
          </p:nvCxnSpPr>
          <p:spPr bwMode="auto">
            <a:xfrm rot="5400000">
              <a:off x="5904725" y="5181623"/>
              <a:ext cx="32861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9" name="타원 178"/>
            <p:cNvSpPr/>
            <p:nvPr/>
          </p:nvSpPr>
          <p:spPr bwMode="auto">
            <a:xfrm>
              <a:off x="5776930" y="4889520"/>
              <a:ext cx="584207" cy="584207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7" name="그룹 190"/>
          <p:cNvGrpSpPr/>
          <p:nvPr/>
        </p:nvGrpSpPr>
        <p:grpSpPr>
          <a:xfrm>
            <a:off x="171443" y="2895600"/>
            <a:ext cx="438157" cy="438157"/>
            <a:chOff x="5776929" y="5510242"/>
            <a:chExt cx="584207" cy="584207"/>
          </a:xfrm>
        </p:grpSpPr>
        <p:cxnSp>
          <p:nvCxnSpPr>
            <p:cNvPr id="181" name="직선 연결선 180"/>
            <p:cNvCxnSpPr/>
            <p:nvPr/>
          </p:nvCxnSpPr>
          <p:spPr bwMode="auto">
            <a:xfrm rot="5400000">
              <a:off x="5904724" y="5802345"/>
              <a:ext cx="32861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2" name="타원 181"/>
            <p:cNvSpPr/>
            <p:nvPr/>
          </p:nvSpPr>
          <p:spPr bwMode="auto">
            <a:xfrm>
              <a:off x="5776929" y="5510242"/>
              <a:ext cx="584207" cy="584207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85" name="직선 연결선 184"/>
            <p:cNvCxnSpPr/>
            <p:nvPr/>
          </p:nvCxnSpPr>
          <p:spPr bwMode="auto">
            <a:xfrm rot="5400000">
              <a:off x="5941238" y="5802345"/>
              <a:ext cx="32861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그룹 191"/>
          <p:cNvGrpSpPr/>
          <p:nvPr/>
        </p:nvGrpSpPr>
        <p:grpSpPr>
          <a:xfrm>
            <a:off x="152400" y="3886200"/>
            <a:ext cx="438157" cy="438157"/>
            <a:chOff x="5776928" y="6130964"/>
            <a:chExt cx="584207" cy="584207"/>
          </a:xfrm>
        </p:grpSpPr>
        <p:cxnSp>
          <p:nvCxnSpPr>
            <p:cNvPr id="183" name="직선 연결선 182"/>
            <p:cNvCxnSpPr/>
            <p:nvPr/>
          </p:nvCxnSpPr>
          <p:spPr bwMode="auto">
            <a:xfrm rot="5400000">
              <a:off x="5904723" y="6423067"/>
              <a:ext cx="32861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4" name="타원 183"/>
            <p:cNvSpPr/>
            <p:nvPr/>
          </p:nvSpPr>
          <p:spPr bwMode="auto">
            <a:xfrm>
              <a:off x="5776928" y="6130964"/>
              <a:ext cx="584207" cy="584207"/>
            </a:xfrm>
            <a:prstGeom prst="ellipse">
              <a:avLst/>
            </a:prstGeom>
            <a:noFill/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86" name="직선 연결선 185"/>
            <p:cNvCxnSpPr/>
            <p:nvPr/>
          </p:nvCxnSpPr>
          <p:spPr bwMode="auto">
            <a:xfrm rot="5400000">
              <a:off x="5941238" y="6423067"/>
              <a:ext cx="32861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7" name="직선 연결선 186"/>
            <p:cNvCxnSpPr/>
            <p:nvPr/>
          </p:nvCxnSpPr>
          <p:spPr bwMode="auto">
            <a:xfrm rot="5400000">
              <a:off x="5977753" y="6423067"/>
              <a:ext cx="32861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8" name="직사각형 187"/>
          <p:cNvSpPr/>
          <p:nvPr/>
        </p:nvSpPr>
        <p:spPr>
          <a:xfrm>
            <a:off x="609600" y="2667000"/>
            <a:ext cx="381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/>
              <a:t>Specialization</a:t>
            </a:r>
            <a:r>
              <a:rPr lang="en-US" altLang="ko-KR" dirty="0" smtClean="0"/>
              <a:t> :labeled relation that expresses alternative  substitutions for a component</a:t>
            </a:r>
            <a:endParaRPr lang="en-US" altLang="ko-KR" dirty="0"/>
          </a:p>
        </p:txBody>
      </p:sp>
      <p:sp>
        <p:nvSpPr>
          <p:cNvPr id="189" name="직사각형 188"/>
          <p:cNvSpPr/>
          <p:nvPr/>
        </p:nvSpPr>
        <p:spPr>
          <a:xfrm>
            <a:off x="533400" y="1828800"/>
            <a:ext cx="39132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/>
              <a:t>Aspect : </a:t>
            </a:r>
            <a:r>
              <a:rPr lang="en-US" altLang="ko-KR" dirty="0" smtClean="0"/>
              <a:t>labeled decomposition relation between the parent and the children</a:t>
            </a:r>
            <a:endParaRPr lang="ko-KR" alt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4576701" y="2297097"/>
            <a:ext cx="1928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System Entity Structure</a:t>
            </a:r>
            <a:endParaRPr lang="ko-KR" altLang="en-US" sz="1400" b="1" dirty="0"/>
          </a:p>
        </p:txBody>
      </p:sp>
      <p:sp>
        <p:nvSpPr>
          <p:cNvPr id="63" name="직사각형 62"/>
          <p:cNvSpPr/>
          <p:nvPr/>
        </p:nvSpPr>
        <p:spPr bwMode="auto">
          <a:xfrm>
            <a:off x="3700389" y="4779981"/>
            <a:ext cx="2373345" cy="149703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6701" y="5112232"/>
            <a:ext cx="192928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A</a:t>
            </a:r>
            <a:endParaRPr lang="ko-KR" alt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3968416" y="5433013"/>
            <a:ext cx="462233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B:B2</a:t>
            </a:r>
            <a:endParaRPr lang="ko-KR" alt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5071691" y="5433013"/>
            <a:ext cx="202547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C</a:t>
            </a:r>
            <a:endParaRPr lang="ko-KR" alt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4636339" y="5729319"/>
            <a:ext cx="338554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D</a:t>
            </a:r>
            <a:endParaRPr lang="ko-KR" alt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5003715" y="5729319"/>
            <a:ext cx="338554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E</a:t>
            </a:r>
            <a:endParaRPr lang="ko-KR" alt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5379987" y="5729319"/>
            <a:ext cx="497894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F:F1</a:t>
            </a:r>
            <a:endParaRPr lang="ko-KR" altLang="en-US" sz="1400" dirty="0"/>
          </a:p>
        </p:txBody>
      </p:sp>
      <p:cxnSp>
        <p:nvCxnSpPr>
          <p:cNvPr id="70" name="꺾인 연결선 69"/>
          <p:cNvCxnSpPr>
            <a:stCxn id="67" idx="0"/>
            <a:endCxn id="66" idx="2"/>
          </p:cNvCxnSpPr>
          <p:nvPr/>
        </p:nvCxnSpPr>
        <p:spPr bwMode="auto">
          <a:xfrm rot="5400000" flipH="1" flipV="1">
            <a:off x="4948859" y="5505214"/>
            <a:ext cx="80862" cy="36734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꺾인 연결선 70"/>
          <p:cNvCxnSpPr>
            <a:stCxn id="68" idx="0"/>
            <a:endCxn id="66" idx="2"/>
          </p:cNvCxnSpPr>
          <p:nvPr/>
        </p:nvCxnSpPr>
        <p:spPr bwMode="auto">
          <a:xfrm rot="16200000" flipV="1">
            <a:off x="5132548" y="5688874"/>
            <a:ext cx="80862" cy="2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꺾인 연결선 71"/>
          <p:cNvCxnSpPr>
            <a:stCxn id="69" idx="0"/>
            <a:endCxn id="66" idx="2"/>
          </p:cNvCxnSpPr>
          <p:nvPr/>
        </p:nvCxnSpPr>
        <p:spPr bwMode="auto">
          <a:xfrm rot="16200000" flipV="1">
            <a:off x="5360519" y="5460903"/>
            <a:ext cx="80862" cy="45596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꺾인 연결선 72"/>
          <p:cNvCxnSpPr>
            <a:stCxn id="65" idx="0"/>
            <a:endCxn id="64" idx="2"/>
          </p:cNvCxnSpPr>
          <p:nvPr/>
        </p:nvCxnSpPr>
        <p:spPr bwMode="auto">
          <a:xfrm rot="5400000" flipH="1" flipV="1">
            <a:off x="4383681" y="5143529"/>
            <a:ext cx="105337" cy="47363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꺾인 연결선 73"/>
          <p:cNvCxnSpPr>
            <a:stCxn id="64" idx="2"/>
            <a:endCxn id="66" idx="0"/>
          </p:cNvCxnSpPr>
          <p:nvPr/>
        </p:nvCxnSpPr>
        <p:spPr bwMode="auto">
          <a:xfrm rot="16200000" flipH="1">
            <a:off x="4870397" y="5130444"/>
            <a:ext cx="105337" cy="499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4609763" y="5984910"/>
            <a:ext cx="202547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D</a:t>
            </a:r>
            <a:endParaRPr lang="ko-KR" alt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4812310" y="5984910"/>
            <a:ext cx="202547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D</a:t>
            </a:r>
            <a:endParaRPr lang="ko-KR" altLang="en-US" sz="1400" dirty="0"/>
          </a:p>
        </p:txBody>
      </p:sp>
      <p:cxnSp>
        <p:nvCxnSpPr>
          <p:cNvPr id="77" name="꺾인 연결선 76"/>
          <p:cNvCxnSpPr>
            <a:stCxn id="75" idx="0"/>
            <a:endCxn id="67" idx="2"/>
          </p:cNvCxnSpPr>
          <p:nvPr/>
        </p:nvCxnSpPr>
        <p:spPr bwMode="auto">
          <a:xfrm rot="5400000" flipH="1" flipV="1">
            <a:off x="4738253" y="5917548"/>
            <a:ext cx="40147" cy="9457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꺾인 연결선 77"/>
          <p:cNvCxnSpPr>
            <a:stCxn id="67" idx="2"/>
            <a:endCxn id="76" idx="0"/>
          </p:cNvCxnSpPr>
          <p:nvPr/>
        </p:nvCxnSpPr>
        <p:spPr bwMode="auto">
          <a:xfrm rot="16200000" flipH="1">
            <a:off x="4839527" y="5910852"/>
            <a:ext cx="40147" cy="1079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직사각형 79"/>
          <p:cNvSpPr/>
          <p:nvPr/>
        </p:nvSpPr>
        <p:spPr bwMode="auto">
          <a:xfrm>
            <a:off x="6730968" y="4779981"/>
            <a:ext cx="2336832" cy="149703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570767" y="5075719"/>
            <a:ext cx="192928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A</a:t>
            </a:r>
            <a:endParaRPr lang="ko-KR" altLang="en-US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6968830" y="5400134"/>
            <a:ext cx="462233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B:B1</a:t>
            </a:r>
            <a:endParaRPr lang="ko-KR" alt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8072105" y="5400134"/>
            <a:ext cx="202547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C</a:t>
            </a:r>
            <a:endParaRPr lang="ko-KR" altLang="en-US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7636753" y="5692806"/>
            <a:ext cx="338554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D</a:t>
            </a:r>
            <a:endParaRPr lang="ko-KR" altLang="en-US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8004129" y="5692806"/>
            <a:ext cx="338554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E</a:t>
            </a:r>
            <a:endParaRPr lang="ko-KR" altLang="en-US" sz="1400" dirty="0"/>
          </a:p>
        </p:txBody>
      </p:sp>
      <p:sp>
        <p:nvSpPr>
          <p:cNvPr id="86" name="TextBox 85"/>
          <p:cNvSpPr txBox="1"/>
          <p:nvPr/>
        </p:nvSpPr>
        <p:spPr>
          <a:xfrm>
            <a:off x="8380401" y="5692806"/>
            <a:ext cx="497894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F:F3</a:t>
            </a:r>
            <a:endParaRPr lang="ko-KR" altLang="en-US" sz="1400" dirty="0"/>
          </a:p>
        </p:txBody>
      </p:sp>
      <p:cxnSp>
        <p:nvCxnSpPr>
          <p:cNvPr id="87" name="꺾인 연결선 86"/>
          <p:cNvCxnSpPr>
            <a:stCxn id="84" idx="0"/>
            <a:endCxn id="83" idx="2"/>
          </p:cNvCxnSpPr>
          <p:nvPr/>
        </p:nvCxnSpPr>
        <p:spPr bwMode="auto">
          <a:xfrm rot="5400000" flipH="1" flipV="1">
            <a:off x="7951090" y="5470518"/>
            <a:ext cx="77228" cy="36734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꺾인 연결선 87"/>
          <p:cNvCxnSpPr>
            <a:stCxn id="85" idx="0"/>
            <a:endCxn id="83" idx="2"/>
          </p:cNvCxnSpPr>
          <p:nvPr/>
        </p:nvCxnSpPr>
        <p:spPr bwMode="auto">
          <a:xfrm rot="16200000" flipV="1">
            <a:off x="8134779" y="5654178"/>
            <a:ext cx="77228" cy="2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꺾인 연결선 88"/>
          <p:cNvCxnSpPr>
            <a:stCxn id="86" idx="0"/>
            <a:endCxn id="83" idx="2"/>
          </p:cNvCxnSpPr>
          <p:nvPr/>
        </p:nvCxnSpPr>
        <p:spPr bwMode="auto">
          <a:xfrm rot="16200000" flipV="1">
            <a:off x="8362750" y="5426207"/>
            <a:ext cx="77228" cy="45596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꺾인 연결선 89"/>
          <p:cNvCxnSpPr>
            <a:stCxn id="82" idx="0"/>
            <a:endCxn id="81" idx="2"/>
          </p:cNvCxnSpPr>
          <p:nvPr/>
        </p:nvCxnSpPr>
        <p:spPr bwMode="auto">
          <a:xfrm rot="5400000" flipH="1" flipV="1">
            <a:off x="7379104" y="5112007"/>
            <a:ext cx="108971" cy="4672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꺾인 연결선 90"/>
          <p:cNvCxnSpPr>
            <a:stCxn id="81" idx="2"/>
            <a:endCxn id="83" idx="0"/>
          </p:cNvCxnSpPr>
          <p:nvPr/>
        </p:nvCxnSpPr>
        <p:spPr bwMode="auto">
          <a:xfrm rot="16200000" flipH="1">
            <a:off x="7865820" y="5092574"/>
            <a:ext cx="108971" cy="50614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7782034" y="5981276"/>
            <a:ext cx="202547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D</a:t>
            </a:r>
            <a:endParaRPr lang="ko-KR" alt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7952428" y="5981276"/>
            <a:ext cx="202547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D</a:t>
            </a:r>
            <a:endParaRPr lang="ko-KR" altLang="en-US" sz="1400" dirty="0"/>
          </a:p>
        </p:txBody>
      </p:sp>
      <p:cxnSp>
        <p:nvCxnSpPr>
          <p:cNvPr id="94" name="꺾인 연결선 93"/>
          <p:cNvCxnSpPr>
            <a:stCxn id="92" idx="0"/>
            <a:endCxn id="84" idx="2"/>
          </p:cNvCxnSpPr>
          <p:nvPr/>
        </p:nvCxnSpPr>
        <p:spPr bwMode="auto">
          <a:xfrm rot="16200000" flipV="1">
            <a:off x="7808156" y="5906124"/>
            <a:ext cx="73026" cy="7727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꺾인 연결선 94"/>
          <p:cNvCxnSpPr>
            <a:stCxn id="84" idx="2"/>
            <a:endCxn id="93" idx="0"/>
          </p:cNvCxnSpPr>
          <p:nvPr/>
        </p:nvCxnSpPr>
        <p:spPr bwMode="auto">
          <a:xfrm rot="16200000" flipH="1">
            <a:off x="7893353" y="5820927"/>
            <a:ext cx="73026" cy="24767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7611640" y="5981276"/>
            <a:ext cx="202547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D</a:t>
            </a:r>
            <a:endParaRPr lang="ko-KR" altLang="en-US" sz="1400" dirty="0"/>
          </a:p>
        </p:txBody>
      </p:sp>
      <p:cxnSp>
        <p:nvCxnSpPr>
          <p:cNvPr id="97" name="꺾인 연결선 96"/>
          <p:cNvCxnSpPr>
            <a:stCxn id="96" idx="0"/>
            <a:endCxn id="84" idx="2"/>
          </p:cNvCxnSpPr>
          <p:nvPr/>
        </p:nvCxnSpPr>
        <p:spPr bwMode="auto">
          <a:xfrm rot="5400000" flipH="1" flipV="1">
            <a:off x="7722959" y="5898205"/>
            <a:ext cx="73026" cy="9311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7441246" y="5981276"/>
            <a:ext cx="202547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ko-KR" sz="1400" dirty="0" smtClean="0"/>
              <a:t>D</a:t>
            </a:r>
            <a:endParaRPr lang="ko-KR" altLang="en-US" sz="1400" dirty="0"/>
          </a:p>
        </p:txBody>
      </p:sp>
      <p:cxnSp>
        <p:nvCxnSpPr>
          <p:cNvPr id="99" name="꺾인 연결선 98"/>
          <p:cNvCxnSpPr>
            <a:stCxn id="98" idx="0"/>
            <a:endCxn id="84" idx="2"/>
          </p:cNvCxnSpPr>
          <p:nvPr/>
        </p:nvCxnSpPr>
        <p:spPr bwMode="auto">
          <a:xfrm rot="5400000" flipH="1" flipV="1">
            <a:off x="7637762" y="5813008"/>
            <a:ext cx="73026" cy="26351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직선 연결선 141"/>
          <p:cNvCxnSpPr/>
          <p:nvPr/>
        </p:nvCxnSpPr>
        <p:spPr bwMode="auto">
          <a:xfrm rot="5400000">
            <a:off x="5257744" y="3259139"/>
            <a:ext cx="99229" cy="796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TextBox 143"/>
          <p:cNvSpPr txBox="1"/>
          <p:nvPr/>
        </p:nvSpPr>
        <p:spPr>
          <a:xfrm>
            <a:off x="3700389" y="4779981"/>
            <a:ext cx="2066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Pruned Entity Structure 1</a:t>
            </a:r>
            <a:endParaRPr lang="ko-KR" altLang="en-US" sz="1400" b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6723889" y="4779981"/>
            <a:ext cx="2066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Pruned Entity Structure 2</a:t>
            </a:r>
            <a:endParaRPr lang="ko-KR" altLang="en-US" sz="1400" b="1" dirty="0"/>
          </a:p>
        </p:txBody>
      </p:sp>
      <p:sp>
        <p:nvSpPr>
          <p:cNvPr id="101" name="아래쪽 화살표 100"/>
          <p:cNvSpPr/>
          <p:nvPr/>
        </p:nvSpPr>
        <p:spPr bwMode="auto">
          <a:xfrm>
            <a:off x="4686240" y="4232286"/>
            <a:ext cx="1095390" cy="401643"/>
          </a:xfrm>
          <a:prstGeom prst="downArrow">
            <a:avLst>
              <a:gd name="adj1" fmla="val 50000"/>
              <a:gd name="adj2" fmla="val 40683"/>
            </a:avLst>
          </a:prstGeom>
          <a:solidFill>
            <a:srgbClr val="FFFF99"/>
          </a:solidFill>
          <a:ln>
            <a:solidFill>
              <a:srgbClr val="FFCC66"/>
            </a:solidFill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dirty="0" smtClean="0">
              <a:ln w="3175"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" name="아래쪽 화살표 101"/>
          <p:cNvSpPr/>
          <p:nvPr/>
        </p:nvSpPr>
        <p:spPr bwMode="auto">
          <a:xfrm>
            <a:off x="6803994" y="4232286"/>
            <a:ext cx="1095390" cy="401643"/>
          </a:xfrm>
          <a:prstGeom prst="downArrow">
            <a:avLst>
              <a:gd name="adj1" fmla="val 50000"/>
              <a:gd name="adj2" fmla="val 40683"/>
            </a:avLst>
          </a:prstGeom>
          <a:solidFill>
            <a:srgbClr val="FFFF99"/>
          </a:solidFill>
          <a:ln>
            <a:solidFill>
              <a:srgbClr val="FFCC66"/>
            </a:solidFill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dirty="0" smtClean="0">
              <a:ln w="3175"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854656" y="4268799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Pruning</a:t>
            </a:r>
            <a:endParaRPr lang="ko-KR" altLang="en-US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09600" y="4953000"/>
            <a:ext cx="273847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</a:rPr>
              <a:t>Pruning:  cuts off structure in a SES that is not needed to meet particular objectives</a:t>
            </a:r>
          </a:p>
          <a:p>
            <a:r>
              <a:rPr lang="en-US" altLang="ko-KR" b="1" i="1" dirty="0" smtClean="0">
                <a:solidFill>
                  <a:schemeClr val="accent2">
                    <a:lumMod val="75000"/>
                  </a:schemeClr>
                </a:solidFill>
              </a:rPr>
              <a:t>Selects from a family of possible architectures</a:t>
            </a:r>
            <a:endParaRPr lang="ko-KR" alt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" name="Group 377"/>
          <p:cNvGrpSpPr/>
          <p:nvPr/>
        </p:nvGrpSpPr>
        <p:grpSpPr>
          <a:xfrm>
            <a:off x="3581400" y="3581400"/>
            <a:ext cx="1839969" cy="1741431"/>
            <a:chOff x="446031" y="4811769"/>
            <a:chExt cx="1350981" cy="1277955"/>
          </a:xfrm>
        </p:grpSpPr>
        <p:sp>
          <p:nvSpPr>
            <p:cNvPr id="181" name="원통 180"/>
            <p:cNvSpPr/>
            <p:nvPr/>
          </p:nvSpPr>
          <p:spPr bwMode="auto">
            <a:xfrm>
              <a:off x="446031" y="4811769"/>
              <a:ext cx="1350981" cy="1277955"/>
            </a:xfrm>
            <a:prstGeom prst="can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7" name="그룹 433"/>
            <p:cNvGrpSpPr/>
            <p:nvPr/>
          </p:nvGrpSpPr>
          <p:grpSpPr>
            <a:xfrm>
              <a:off x="592083" y="5249925"/>
              <a:ext cx="1095390" cy="693747"/>
              <a:chOff x="957213" y="4633929"/>
              <a:chExt cx="1570059" cy="1022364"/>
            </a:xfrm>
          </p:grpSpPr>
          <p:grpSp>
            <p:nvGrpSpPr>
              <p:cNvPr id="8" name="그룹 181"/>
              <p:cNvGrpSpPr/>
              <p:nvPr/>
            </p:nvGrpSpPr>
            <p:grpSpPr>
              <a:xfrm>
                <a:off x="957213" y="4633929"/>
                <a:ext cx="474669" cy="292104"/>
                <a:chOff x="1103266" y="1936960"/>
                <a:chExt cx="1089282" cy="579215"/>
              </a:xfrm>
            </p:grpSpPr>
            <p:sp>
              <p:nvSpPr>
                <p:cNvPr id="183" name="직사각형 182"/>
                <p:cNvSpPr/>
                <p:nvPr/>
              </p:nvSpPr>
              <p:spPr bwMode="auto">
                <a:xfrm>
                  <a:off x="1103266" y="1936960"/>
                  <a:ext cx="1089282" cy="579215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4" name="Rectangle 4"/>
                <p:cNvSpPr>
                  <a:spLocks noChangeArrowheads="1"/>
                </p:cNvSpPr>
                <p:nvPr/>
              </p:nvSpPr>
              <p:spPr bwMode="auto">
                <a:xfrm>
                  <a:off x="1814634" y="2416932"/>
                  <a:ext cx="230103" cy="58213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output</a:t>
                  </a:r>
                </a:p>
              </p:txBody>
            </p:sp>
            <p:sp>
              <p:nvSpPr>
                <p:cNvPr id="185" name="Rectangle 5"/>
                <p:cNvSpPr>
                  <a:spLocks noChangeArrowheads="1"/>
                </p:cNvSpPr>
                <p:nvPr/>
              </p:nvSpPr>
              <p:spPr bwMode="auto">
                <a:xfrm>
                  <a:off x="1149083" y="2084384"/>
                  <a:ext cx="198716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External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sp>
              <p:nvSpPr>
                <p:cNvPr id="186" name="Rectangle 7"/>
                <p:cNvSpPr>
                  <a:spLocks noChangeArrowheads="1"/>
                </p:cNvSpPr>
                <p:nvPr/>
              </p:nvSpPr>
              <p:spPr bwMode="auto">
                <a:xfrm>
                  <a:off x="1513309" y="2333249"/>
                  <a:ext cx="286440" cy="75314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time advance</a:t>
                  </a:r>
                </a:p>
              </p:txBody>
            </p:sp>
            <p:sp>
              <p:nvSpPr>
                <p:cNvPr id="187" name="모서리가 둥근 직사각형 186"/>
                <p:cNvSpPr/>
                <p:nvPr/>
              </p:nvSpPr>
              <p:spPr bwMode="auto">
                <a:xfrm>
                  <a:off x="1408210" y="1973413"/>
                  <a:ext cx="496638" cy="309626"/>
                </a:xfrm>
                <a:prstGeom prst="roundRect">
                  <a:avLst>
                    <a:gd name="adj" fmla="val 12802"/>
                  </a:avLst>
                </a:prstGeom>
                <a:solidFill>
                  <a:schemeClr val="accent1"/>
                </a:solidFill>
                <a:ln w="952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8" name="타원 187"/>
                <p:cNvSpPr/>
                <p:nvPr/>
              </p:nvSpPr>
              <p:spPr bwMode="auto">
                <a:xfrm>
                  <a:off x="1462530" y="207383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89" name="타원 188"/>
                <p:cNvSpPr/>
                <p:nvPr/>
              </p:nvSpPr>
              <p:spPr bwMode="auto">
                <a:xfrm>
                  <a:off x="1532370" y="2174252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0" name="타원 189"/>
                <p:cNvSpPr/>
                <p:nvPr/>
              </p:nvSpPr>
              <p:spPr bwMode="auto">
                <a:xfrm>
                  <a:off x="1571170" y="199851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1" name="타원 190"/>
                <p:cNvSpPr/>
                <p:nvPr/>
              </p:nvSpPr>
              <p:spPr bwMode="auto">
                <a:xfrm>
                  <a:off x="1633249" y="2090569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2" name="타원 191"/>
                <p:cNvSpPr/>
                <p:nvPr/>
              </p:nvSpPr>
              <p:spPr bwMode="auto">
                <a:xfrm>
                  <a:off x="1679810" y="219098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3" name="타원 192"/>
                <p:cNvSpPr/>
                <p:nvPr/>
              </p:nvSpPr>
              <p:spPr bwMode="auto">
                <a:xfrm>
                  <a:off x="1734129" y="2006886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94" name="타원 193"/>
                <p:cNvSpPr/>
                <p:nvPr/>
              </p:nvSpPr>
              <p:spPr bwMode="auto">
                <a:xfrm>
                  <a:off x="1772929" y="212404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95" name="직선 화살표 연결선 194"/>
                <p:cNvCxnSpPr>
                  <a:stCxn id="188" idx="7"/>
                  <a:endCxn id="190" idx="2"/>
                </p:cNvCxnSpPr>
                <p:nvPr/>
              </p:nvCxnSpPr>
              <p:spPr bwMode="auto">
                <a:xfrm rot="5400000" flipH="1" flipV="1">
                  <a:off x="1522312" y="2036005"/>
                  <a:ext cx="48687" cy="4902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6" name="직선 화살표 연결선 195"/>
                <p:cNvCxnSpPr>
                  <a:stCxn id="190" idx="5"/>
                  <a:endCxn id="191" idx="0"/>
                </p:cNvCxnSpPr>
                <p:nvPr/>
              </p:nvCxnSpPr>
              <p:spPr bwMode="auto">
                <a:xfrm rot="16200000" flipH="1">
                  <a:off x="1635593" y="2057992"/>
                  <a:ext cx="27766" cy="3738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7" name="직선 화살표 연결선 196"/>
                <p:cNvCxnSpPr>
                  <a:stCxn id="190" idx="6"/>
                  <a:endCxn id="193" idx="2"/>
                </p:cNvCxnSpPr>
                <p:nvPr/>
              </p:nvCxnSpPr>
              <p:spPr bwMode="auto">
                <a:xfrm>
                  <a:off x="1641010" y="2036176"/>
                  <a:ext cx="93120" cy="83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8" name="직선 화살표 연결선 197"/>
                <p:cNvCxnSpPr>
                  <a:stCxn id="191" idx="5"/>
                  <a:endCxn id="192" idx="0"/>
                </p:cNvCxnSpPr>
                <p:nvPr/>
              </p:nvCxnSpPr>
              <p:spPr bwMode="auto">
                <a:xfrm rot="16200000" flipH="1">
                  <a:off x="1685728" y="2161987"/>
                  <a:ext cx="36134" cy="218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9" name="직선 화살표 연결선 198"/>
                <p:cNvCxnSpPr>
                  <a:stCxn id="194" idx="3"/>
                  <a:endCxn id="192" idx="7"/>
                </p:cNvCxnSpPr>
                <p:nvPr/>
              </p:nvCxnSpPr>
              <p:spPr bwMode="auto">
                <a:xfrm rot="5400000">
                  <a:off x="1754444" y="2173305"/>
                  <a:ext cx="13691" cy="43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0" name="직선 화살표 연결선 199"/>
                <p:cNvCxnSpPr>
                  <a:stCxn id="193" idx="5"/>
                  <a:endCxn id="194" idx="0"/>
                </p:cNvCxnSpPr>
                <p:nvPr/>
              </p:nvCxnSpPr>
              <p:spPr bwMode="auto">
                <a:xfrm rot="16200000" flipH="1">
                  <a:off x="1774360" y="2090553"/>
                  <a:ext cx="52871" cy="1410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1" name="직선 화살표 연결선 200"/>
                <p:cNvCxnSpPr>
                  <a:stCxn id="188" idx="6"/>
                  <a:endCxn id="191" idx="2"/>
                </p:cNvCxnSpPr>
                <p:nvPr/>
              </p:nvCxnSpPr>
              <p:spPr bwMode="auto">
                <a:xfrm>
                  <a:off x="1532370" y="2111490"/>
                  <a:ext cx="10088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2" name="직선 화살표 연결선 201"/>
                <p:cNvCxnSpPr>
                  <a:stCxn id="189" idx="6"/>
                  <a:endCxn id="192" idx="2"/>
                </p:cNvCxnSpPr>
                <p:nvPr/>
              </p:nvCxnSpPr>
              <p:spPr bwMode="auto">
                <a:xfrm>
                  <a:off x="1602210" y="2211909"/>
                  <a:ext cx="7760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3" name="직선 화살표 연결선 202"/>
                <p:cNvCxnSpPr>
                  <a:stCxn id="189" idx="1"/>
                  <a:endCxn id="188" idx="4"/>
                </p:cNvCxnSpPr>
                <p:nvPr/>
              </p:nvCxnSpPr>
              <p:spPr bwMode="auto">
                <a:xfrm rot="16200000" flipV="1">
                  <a:off x="1501957" y="2144641"/>
                  <a:ext cx="36134" cy="45147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04" name="Rectangle 5"/>
                <p:cNvSpPr>
                  <a:spLocks noChangeArrowheads="1"/>
                </p:cNvSpPr>
                <p:nvPr/>
              </p:nvSpPr>
              <p:spPr bwMode="auto">
                <a:xfrm>
                  <a:off x="1959131" y="2084384"/>
                  <a:ext cx="186239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Internal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cxnSp>
              <p:nvCxnSpPr>
                <p:cNvPr id="205" name="직선 화살표 연결선 204"/>
                <p:cNvCxnSpPr>
                  <a:stCxn id="185" idx="3"/>
                  <a:endCxn id="187" idx="1"/>
                </p:cNvCxnSpPr>
                <p:nvPr/>
              </p:nvCxnSpPr>
              <p:spPr bwMode="auto">
                <a:xfrm>
                  <a:off x="1347799" y="2128227"/>
                  <a:ext cx="6041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6" name="직선 화살표 연결선 205"/>
                <p:cNvCxnSpPr>
                  <a:stCxn id="204" idx="1"/>
                  <a:endCxn id="187" idx="3"/>
                </p:cNvCxnSpPr>
                <p:nvPr/>
              </p:nvCxnSpPr>
              <p:spPr bwMode="auto">
                <a:xfrm rot="10800000">
                  <a:off x="1904848" y="2128227"/>
                  <a:ext cx="5428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7" name="직선 화살표 연결선 206"/>
                <p:cNvCxnSpPr>
                  <a:stCxn id="187" idx="2"/>
                  <a:endCxn id="186" idx="0"/>
                </p:cNvCxnSpPr>
                <p:nvPr/>
              </p:nvCxnSpPr>
              <p:spPr bwMode="auto">
                <a:xfrm rot="5400000">
                  <a:off x="1631424" y="2308157"/>
                  <a:ext cx="50210" cy="33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8" name="Shape 207"/>
                <p:cNvCxnSpPr>
                  <a:stCxn id="186" idx="3"/>
                  <a:endCxn id="204" idx="2"/>
                </p:cNvCxnSpPr>
                <p:nvPr/>
              </p:nvCxnSpPr>
              <p:spPr bwMode="auto">
                <a:xfrm flipV="1">
                  <a:off x="1799750" y="2172069"/>
                  <a:ext cx="252501" cy="198837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9" name="Shape 208"/>
                <p:cNvCxnSpPr>
                  <a:stCxn id="186" idx="3"/>
                  <a:endCxn id="184" idx="0"/>
                </p:cNvCxnSpPr>
                <p:nvPr/>
              </p:nvCxnSpPr>
              <p:spPr bwMode="auto">
                <a:xfrm>
                  <a:off x="1799750" y="2370906"/>
                  <a:ext cx="129936" cy="46026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" name="그룹 209"/>
              <p:cNvGrpSpPr/>
              <p:nvPr/>
            </p:nvGrpSpPr>
            <p:grpSpPr>
              <a:xfrm>
                <a:off x="1504908" y="4633929"/>
                <a:ext cx="474669" cy="292104"/>
                <a:chOff x="1103266" y="1936960"/>
                <a:chExt cx="1089282" cy="579215"/>
              </a:xfrm>
            </p:grpSpPr>
            <p:sp>
              <p:nvSpPr>
                <p:cNvPr id="211" name="직사각형 210"/>
                <p:cNvSpPr/>
                <p:nvPr/>
              </p:nvSpPr>
              <p:spPr bwMode="auto">
                <a:xfrm>
                  <a:off x="1103266" y="1936960"/>
                  <a:ext cx="1089282" cy="579215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2" name="Rectangle 4"/>
                <p:cNvSpPr>
                  <a:spLocks noChangeArrowheads="1"/>
                </p:cNvSpPr>
                <p:nvPr/>
              </p:nvSpPr>
              <p:spPr bwMode="auto">
                <a:xfrm>
                  <a:off x="1814634" y="2416932"/>
                  <a:ext cx="230103" cy="58213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output</a:t>
                  </a:r>
                </a:p>
              </p:txBody>
            </p:sp>
            <p:sp>
              <p:nvSpPr>
                <p:cNvPr id="213" name="Rectangle 5"/>
                <p:cNvSpPr>
                  <a:spLocks noChangeArrowheads="1"/>
                </p:cNvSpPr>
                <p:nvPr/>
              </p:nvSpPr>
              <p:spPr bwMode="auto">
                <a:xfrm>
                  <a:off x="1149083" y="2084384"/>
                  <a:ext cx="198716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External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sp>
              <p:nvSpPr>
                <p:cNvPr id="214" name="Rectangle 7"/>
                <p:cNvSpPr>
                  <a:spLocks noChangeArrowheads="1"/>
                </p:cNvSpPr>
                <p:nvPr/>
              </p:nvSpPr>
              <p:spPr bwMode="auto">
                <a:xfrm>
                  <a:off x="1513309" y="2333249"/>
                  <a:ext cx="286440" cy="75314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time advance</a:t>
                  </a:r>
                </a:p>
              </p:txBody>
            </p:sp>
            <p:sp>
              <p:nvSpPr>
                <p:cNvPr id="215" name="모서리가 둥근 직사각형 214"/>
                <p:cNvSpPr/>
                <p:nvPr/>
              </p:nvSpPr>
              <p:spPr bwMode="auto">
                <a:xfrm>
                  <a:off x="1408210" y="1973413"/>
                  <a:ext cx="496638" cy="309626"/>
                </a:xfrm>
                <a:prstGeom prst="roundRect">
                  <a:avLst>
                    <a:gd name="adj" fmla="val 12802"/>
                  </a:avLst>
                </a:prstGeom>
                <a:solidFill>
                  <a:schemeClr val="accent1"/>
                </a:solidFill>
                <a:ln w="952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6" name="타원 215"/>
                <p:cNvSpPr/>
                <p:nvPr/>
              </p:nvSpPr>
              <p:spPr bwMode="auto">
                <a:xfrm>
                  <a:off x="1462530" y="207383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7" name="타원 216"/>
                <p:cNvSpPr/>
                <p:nvPr/>
              </p:nvSpPr>
              <p:spPr bwMode="auto">
                <a:xfrm>
                  <a:off x="1532370" y="2174252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8" name="타원 217"/>
                <p:cNvSpPr/>
                <p:nvPr/>
              </p:nvSpPr>
              <p:spPr bwMode="auto">
                <a:xfrm>
                  <a:off x="1571170" y="199851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19" name="타원 218"/>
                <p:cNvSpPr/>
                <p:nvPr/>
              </p:nvSpPr>
              <p:spPr bwMode="auto">
                <a:xfrm>
                  <a:off x="1633249" y="2090569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0" name="타원 219"/>
                <p:cNvSpPr/>
                <p:nvPr/>
              </p:nvSpPr>
              <p:spPr bwMode="auto">
                <a:xfrm>
                  <a:off x="1679810" y="219098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1" name="타원 220"/>
                <p:cNvSpPr/>
                <p:nvPr/>
              </p:nvSpPr>
              <p:spPr bwMode="auto">
                <a:xfrm>
                  <a:off x="1734129" y="2006886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22" name="타원 221"/>
                <p:cNvSpPr/>
                <p:nvPr/>
              </p:nvSpPr>
              <p:spPr bwMode="auto">
                <a:xfrm>
                  <a:off x="1772929" y="212404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223" name="직선 화살표 연결선 222"/>
                <p:cNvCxnSpPr>
                  <a:stCxn id="216" idx="7"/>
                  <a:endCxn id="218" idx="2"/>
                </p:cNvCxnSpPr>
                <p:nvPr/>
              </p:nvCxnSpPr>
              <p:spPr bwMode="auto">
                <a:xfrm rot="5400000" flipH="1" flipV="1">
                  <a:off x="1522312" y="2036005"/>
                  <a:ext cx="48687" cy="4902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4" name="직선 화살표 연결선 223"/>
                <p:cNvCxnSpPr>
                  <a:stCxn id="218" idx="5"/>
                  <a:endCxn id="219" idx="0"/>
                </p:cNvCxnSpPr>
                <p:nvPr/>
              </p:nvCxnSpPr>
              <p:spPr bwMode="auto">
                <a:xfrm rot="16200000" flipH="1">
                  <a:off x="1635593" y="2057992"/>
                  <a:ext cx="27766" cy="3738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5" name="직선 화살표 연결선 224"/>
                <p:cNvCxnSpPr>
                  <a:stCxn id="218" idx="6"/>
                  <a:endCxn id="221" idx="2"/>
                </p:cNvCxnSpPr>
                <p:nvPr/>
              </p:nvCxnSpPr>
              <p:spPr bwMode="auto">
                <a:xfrm>
                  <a:off x="1641010" y="2036176"/>
                  <a:ext cx="93120" cy="83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6" name="직선 화살표 연결선 225"/>
                <p:cNvCxnSpPr>
                  <a:stCxn id="219" idx="5"/>
                  <a:endCxn id="220" idx="0"/>
                </p:cNvCxnSpPr>
                <p:nvPr/>
              </p:nvCxnSpPr>
              <p:spPr bwMode="auto">
                <a:xfrm rot="16200000" flipH="1">
                  <a:off x="1685728" y="2161987"/>
                  <a:ext cx="36134" cy="218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7" name="직선 화살표 연결선 226"/>
                <p:cNvCxnSpPr>
                  <a:stCxn id="222" idx="3"/>
                  <a:endCxn id="220" idx="7"/>
                </p:cNvCxnSpPr>
                <p:nvPr/>
              </p:nvCxnSpPr>
              <p:spPr bwMode="auto">
                <a:xfrm rot="5400000">
                  <a:off x="1754444" y="2173305"/>
                  <a:ext cx="13691" cy="43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8" name="직선 화살표 연결선 227"/>
                <p:cNvCxnSpPr>
                  <a:stCxn id="221" idx="5"/>
                  <a:endCxn id="222" idx="0"/>
                </p:cNvCxnSpPr>
                <p:nvPr/>
              </p:nvCxnSpPr>
              <p:spPr bwMode="auto">
                <a:xfrm rot="16200000" flipH="1">
                  <a:off x="1774360" y="2090553"/>
                  <a:ext cx="52871" cy="1410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9" name="직선 화살표 연결선 228"/>
                <p:cNvCxnSpPr>
                  <a:stCxn id="216" idx="6"/>
                  <a:endCxn id="219" idx="2"/>
                </p:cNvCxnSpPr>
                <p:nvPr/>
              </p:nvCxnSpPr>
              <p:spPr bwMode="auto">
                <a:xfrm>
                  <a:off x="1532370" y="2111490"/>
                  <a:ext cx="10088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0" name="직선 화살표 연결선 229"/>
                <p:cNvCxnSpPr>
                  <a:stCxn id="217" idx="6"/>
                  <a:endCxn id="220" idx="2"/>
                </p:cNvCxnSpPr>
                <p:nvPr/>
              </p:nvCxnSpPr>
              <p:spPr bwMode="auto">
                <a:xfrm>
                  <a:off x="1602210" y="2211909"/>
                  <a:ext cx="7760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1" name="직선 화살표 연결선 230"/>
                <p:cNvCxnSpPr>
                  <a:stCxn id="217" idx="1"/>
                  <a:endCxn id="216" idx="4"/>
                </p:cNvCxnSpPr>
                <p:nvPr/>
              </p:nvCxnSpPr>
              <p:spPr bwMode="auto">
                <a:xfrm rot="16200000" flipV="1">
                  <a:off x="1501957" y="2144641"/>
                  <a:ext cx="36134" cy="45147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32" name="Rectangle 5"/>
                <p:cNvSpPr>
                  <a:spLocks noChangeArrowheads="1"/>
                </p:cNvSpPr>
                <p:nvPr/>
              </p:nvSpPr>
              <p:spPr bwMode="auto">
                <a:xfrm>
                  <a:off x="1959131" y="2084384"/>
                  <a:ext cx="186239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Internal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cxnSp>
              <p:nvCxnSpPr>
                <p:cNvPr id="233" name="직선 화살표 연결선 232"/>
                <p:cNvCxnSpPr>
                  <a:stCxn id="213" idx="3"/>
                  <a:endCxn id="215" idx="1"/>
                </p:cNvCxnSpPr>
                <p:nvPr/>
              </p:nvCxnSpPr>
              <p:spPr bwMode="auto">
                <a:xfrm>
                  <a:off x="1347799" y="2128227"/>
                  <a:ext cx="6041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4" name="직선 화살표 연결선 233"/>
                <p:cNvCxnSpPr>
                  <a:stCxn id="232" idx="1"/>
                  <a:endCxn id="215" idx="3"/>
                </p:cNvCxnSpPr>
                <p:nvPr/>
              </p:nvCxnSpPr>
              <p:spPr bwMode="auto">
                <a:xfrm rot="10800000">
                  <a:off x="1904848" y="2128227"/>
                  <a:ext cx="5428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5" name="직선 화살표 연결선 234"/>
                <p:cNvCxnSpPr>
                  <a:stCxn id="215" idx="2"/>
                  <a:endCxn id="214" idx="0"/>
                </p:cNvCxnSpPr>
                <p:nvPr/>
              </p:nvCxnSpPr>
              <p:spPr bwMode="auto">
                <a:xfrm rot="5400000">
                  <a:off x="1631424" y="2308157"/>
                  <a:ext cx="50210" cy="33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6" name="Shape 235"/>
                <p:cNvCxnSpPr>
                  <a:stCxn id="214" idx="3"/>
                  <a:endCxn id="232" idx="2"/>
                </p:cNvCxnSpPr>
                <p:nvPr/>
              </p:nvCxnSpPr>
              <p:spPr bwMode="auto">
                <a:xfrm flipV="1">
                  <a:off x="1799750" y="2172069"/>
                  <a:ext cx="252501" cy="198837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7" name="Shape 236"/>
                <p:cNvCxnSpPr>
                  <a:stCxn id="214" idx="3"/>
                  <a:endCxn id="212" idx="0"/>
                </p:cNvCxnSpPr>
                <p:nvPr/>
              </p:nvCxnSpPr>
              <p:spPr bwMode="auto">
                <a:xfrm>
                  <a:off x="1799750" y="2370906"/>
                  <a:ext cx="129936" cy="46026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0" name="그룹 237"/>
              <p:cNvGrpSpPr/>
              <p:nvPr/>
            </p:nvGrpSpPr>
            <p:grpSpPr>
              <a:xfrm>
                <a:off x="2052603" y="4633929"/>
                <a:ext cx="474669" cy="292104"/>
                <a:chOff x="1103266" y="1936960"/>
                <a:chExt cx="1089282" cy="579215"/>
              </a:xfrm>
            </p:grpSpPr>
            <p:sp>
              <p:nvSpPr>
                <p:cNvPr id="239" name="직사각형 238"/>
                <p:cNvSpPr/>
                <p:nvPr/>
              </p:nvSpPr>
              <p:spPr bwMode="auto">
                <a:xfrm>
                  <a:off x="1103266" y="1936960"/>
                  <a:ext cx="1089282" cy="579215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0" name="Rectangle 4"/>
                <p:cNvSpPr>
                  <a:spLocks noChangeArrowheads="1"/>
                </p:cNvSpPr>
                <p:nvPr/>
              </p:nvSpPr>
              <p:spPr bwMode="auto">
                <a:xfrm>
                  <a:off x="1814634" y="2416932"/>
                  <a:ext cx="230103" cy="58213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output</a:t>
                  </a:r>
                </a:p>
              </p:txBody>
            </p:sp>
            <p:sp>
              <p:nvSpPr>
                <p:cNvPr id="241" name="Rectangle 5"/>
                <p:cNvSpPr>
                  <a:spLocks noChangeArrowheads="1"/>
                </p:cNvSpPr>
                <p:nvPr/>
              </p:nvSpPr>
              <p:spPr bwMode="auto">
                <a:xfrm>
                  <a:off x="1149083" y="2084384"/>
                  <a:ext cx="198716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External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sp>
              <p:nvSpPr>
                <p:cNvPr id="242" name="Rectangle 7"/>
                <p:cNvSpPr>
                  <a:spLocks noChangeArrowheads="1"/>
                </p:cNvSpPr>
                <p:nvPr/>
              </p:nvSpPr>
              <p:spPr bwMode="auto">
                <a:xfrm>
                  <a:off x="1513309" y="2333249"/>
                  <a:ext cx="286440" cy="75314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time advance</a:t>
                  </a:r>
                </a:p>
              </p:txBody>
            </p:sp>
            <p:sp>
              <p:nvSpPr>
                <p:cNvPr id="243" name="모서리가 둥근 직사각형 242"/>
                <p:cNvSpPr/>
                <p:nvPr/>
              </p:nvSpPr>
              <p:spPr bwMode="auto">
                <a:xfrm>
                  <a:off x="1408210" y="1973413"/>
                  <a:ext cx="496638" cy="309626"/>
                </a:xfrm>
                <a:prstGeom prst="roundRect">
                  <a:avLst>
                    <a:gd name="adj" fmla="val 12802"/>
                  </a:avLst>
                </a:prstGeom>
                <a:solidFill>
                  <a:schemeClr val="accent1"/>
                </a:solidFill>
                <a:ln w="952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4" name="타원 243"/>
                <p:cNvSpPr/>
                <p:nvPr/>
              </p:nvSpPr>
              <p:spPr bwMode="auto">
                <a:xfrm>
                  <a:off x="1462530" y="207383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5" name="타원 244"/>
                <p:cNvSpPr/>
                <p:nvPr/>
              </p:nvSpPr>
              <p:spPr bwMode="auto">
                <a:xfrm>
                  <a:off x="1532370" y="2174252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6" name="타원 245"/>
                <p:cNvSpPr/>
                <p:nvPr/>
              </p:nvSpPr>
              <p:spPr bwMode="auto">
                <a:xfrm>
                  <a:off x="1571170" y="199851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7" name="타원 246"/>
                <p:cNvSpPr/>
                <p:nvPr/>
              </p:nvSpPr>
              <p:spPr bwMode="auto">
                <a:xfrm>
                  <a:off x="1633249" y="2090569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8" name="타원 247"/>
                <p:cNvSpPr/>
                <p:nvPr/>
              </p:nvSpPr>
              <p:spPr bwMode="auto">
                <a:xfrm>
                  <a:off x="1679810" y="219098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49" name="타원 248"/>
                <p:cNvSpPr/>
                <p:nvPr/>
              </p:nvSpPr>
              <p:spPr bwMode="auto">
                <a:xfrm>
                  <a:off x="1734129" y="2006886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0" name="타원 249"/>
                <p:cNvSpPr/>
                <p:nvPr/>
              </p:nvSpPr>
              <p:spPr bwMode="auto">
                <a:xfrm>
                  <a:off x="1772929" y="212404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251" name="직선 화살표 연결선 250"/>
                <p:cNvCxnSpPr>
                  <a:stCxn id="244" idx="7"/>
                  <a:endCxn id="246" idx="2"/>
                </p:cNvCxnSpPr>
                <p:nvPr/>
              </p:nvCxnSpPr>
              <p:spPr bwMode="auto">
                <a:xfrm rot="5400000" flipH="1" flipV="1">
                  <a:off x="1522312" y="2036005"/>
                  <a:ext cx="48687" cy="4902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2" name="직선 화살표 연결선 251"/>
                <p:cNvCxnSpPr>
                  <a:stCxn id="246" idx="5"/>
                  <a:endCxn id="247" idx="0"/>
                </p:cNvCxnSpPr>
                <p:nvPr/>
              </p:nvCxnSpPr>
              <p:spPr bwMode="auto">
                <a:xfrm rot="16200000" flipH="1">
                  <a:off x="1635593" y="2057992"/>
                  <a:ext cx="27766" cy="3738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3" name="직선 화살표 연결선 252"/>
                <p:cNvCxnSpPr>
                  <a:stCxn id="246" idx="6"/>
                  <a:endCxn id="249" idx="2"/>
                </p:cNvCxnSpPr>
                <p:nvPr/>
              </p:nvCxnSpPr>
              <p:spPr bwMode="auto">
                <a:xfrm>
                  <a:off x="1641010" y="2036176"/>
                  <a:ext cx="93120" cy="83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4" name="직선 화살표 연결선 253"/>
                <p:cNvCxnSpPr>
                  <a:stCxn id="247" idx="5"/>
                  <a:endCxn id="248" idx="0"/>
                </p:cNvCxnSpPr>
                <p:nvPr/>
              </p:nvCxnSpPr>
              <p:spPr bwMode="auto">
                <a:xfrm rot="16200000" flipH="1">
                  <a:off x="1685728" y="2161987"/>
                  <a:ext cx="36134" cy="218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5" name="직선 화살표 연결선 254"/>
                <p:cNvCxnSpPr>
                  <a:stCxn id="250" idx="3"/>
                  <a:endCxn id="248" idx="7"/>
                </p:cNvCxnSpPr>
                <p:nvPr/>
              </p:nvCxnSpPr>
              <p:spPr bwMode="auto">
                <a:xfrm rot="5400000">
                  <a:off x="1754444" y="2173305"/>
                  <a:ext cx="13691" cy="43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6" name="직선 화살표 연결선 255"/>
                <p:cNvCxnSpPr>
                  <a:stCxn id="249" idx="5"/>
                  <a:endCxn id="250" idx="0"/>
                </p:cNvCxnSpPr>
                <p:nvPr/>
              </p:nvCxnSpPr>
              <p:spPr bwMode="auto">
                <a:xfrm rot="16200000" flipH="1">
                  <a:off x="1774360" y="2090553"/>
                  <a:ext cx="52871" cy="1410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7" name="직선 화살표 연결선 256"/>
                <p:cNvCxnSpPr>
                  <a:stCxn id="244" idx="6"/>
                  <a:endCxn id="247" idx="2"/>
                </p:cNvCxnSpPr>
                <p:nvPr/>
              </p:nvCxnSpPr>
              <p:spPr bwMode="auto">
                <a:xfrm>
                  <a:off x="1532370" y="2111490"/>
                  <a:ext cx="10088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8" name="직선 화살표 연결선 257"/>
                <p:cNvCxnSpPr>
                  <a:stCxn id="245" idx="6"/>
                  <a:endCxn id="248" idx="2"/>
                </p:cNvCxnSpPr>
                <p:nvPr/>
              </p:nvCxnSpPr>
              <p:spPr bwMode="auto">
                <a:xfrm>
                  <a:off x="1602210" y="2211909"/>
                  <a:ext cx="7760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9" name="직선 화살표 연결선 258"/>
                <p:cNvCxnSpPr>
                  <a:stCxn id="245" idx="1"/>
                  <a:endCxn id="244" idx="4"/>
                </p:cNvCxnSpPr>
                <p:nvPr/>
              </p:nvCxnSpPr>
              <p:spPr bwMode="auto">
                <a:xfrm rot="16200000" flipV="1">
                  <a:off x="1501957" y="2144641"/>
                  <a:ext cx="36134" cy="45147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60" name="Rectangle 5"/>
                <p:cNvSpPr>
                  <a:spLocks noChangeArrowheads="1"/>
                </p:cNvSpPr>
                <p:nvPr/>
              </p:nvSpPr>
              <p:spPr bwMode="auto">
                <a:xfrm>
                  <a:off x="1959131" y="2084384"/>
                  <a:ext cx="186239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Internal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cxnSp>
              <p:nvCxnSpPr>
                <p:cNvPr id="261" name="직선 화살표 연결선 260"/>
                <p:cNvCxnSpPr>
                  <a:stCxn id="241" idx="3"/>
                  <a:endCxn id="243" idx="1"/>
                </p:cNvCxnSpPr>
                <p:nvPr/>
              </p:nvCxnSpPr>
              <p:spPr bwMode="auto">
                <a:xfrm>
                  <a:off x="1347799" y="2128227"/>
                  <a:ext cx="6041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62" name="직선 화살표 연결선 261"/>
                <p:cNvCxnSpPr>
                  <a:stCxn id="260" idx="1"/>
                  <a:endCxn id="243" idx="3"/>
                </p:cNvCxnSpPr>
                <p:nvPr/>
              </p:nvCxnSpPr>
              <p:spPr bwMode="auto">
                <a:xfrm rot="10800000">
                  <a:off x="1904848" y="2128227"/>
                  <a:ext cx="5428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63" name="직선 화살표 연결선 262"/>
                <p:cNvCxnSpPr>
                  <a:stCxn id="243" idx="2"/>
                  <a:endCxn id="242" idx="0"/>
                </p:cNvCxnSpPr>
                <p:nvPr/>
              </p:nvCxnSpPr>
              <p:spPr bwMode="auto">
                <a:xfrm rot="5400000">
                  <a:off x="1631424" y="2308157"/>
                  <a:ext cx="50210" cy="33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64" name="Shape 263"/>
                <p:cNvCxnSpPr>
                  <a:stCxn id="242" idx="3"/>
                  <a:endCxn id="260" idx="2"/>
                </p:cNvCxnSpPr>
                <p:nvPr/>
              </p:nvCxnSpPr>
              <p:spPr bwMode="auto">
                <a:xfrm flipV="1">
                  <a:off x="1799750" y="2172069"/>
                  <a:ext cx="252501" cy="198837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65" name="Shape 264"/>
                <p:cNvCxnSpPr>
                  <a:stCxn id="242" idx="3"/>
                  <a:endCxn id="240" idx="0"/>
                </p:cNvCxnSpPr>
                <p:nvPr/>
              </p:nvCxnSpPr>
              <p:spPr bwMode="auto">
                <a:xfrm>
                  <a:off x="1799750" y="2370906"/>
                  <a:ext cx="129936" cy="46026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1" name="그룹 265"/>
              <p:cNvGrpSpPr/>
              <p:nvPr/>
            </p:nvGrpSpPr>
            <p:grpSpPr>
              <a:xfrm>
                <a:off x="957213" y="4999059"/>
                <a:ext cx="474669" cy="292104"/>
                <a:chOff x="1103266" y="1936960"/>
                <a:chExt cx="1089282" cy="579215"/>
              </a:xfrm>
            </p:grpSpPr>
            <p:sp>
              <p:nvSpPr>
                <p:cNvPr id="267" name="직사각형 266"/>
                <p:cNvSpPr/>
                <p:nvPr/>
              </p:nvSpPr>
              <p:spPr bwMode="auto">
                <a:xfrm>
                  <a:off x="1103266" y="1936960"/>
                  <a:ext cx="1089282" cy="579215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68" name="Rectangle 4"/>
                <p:cNvSpPr>
                  <a:spLocks noChangeArrowheads="1"/>
                </p:cNvSpPr>
                <p:nvPr/>
              </p:nvSpPr>
              <p:spPr bwMode="auto">
                <a:xfrm>
                  <a:off x="1814634" y="2416932"/>
                  <a:ext cx="230103" cy="58213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output</a:t>
                  </a:r>
                </a:p>
              </p:txBody>
            </p:sp>
            <p:sp>
              <p:nvSpPr>
                <p:cNvPr id="269" name="Rectangle 5"/>
                <p:cNvSpPr>
                  <a:spLocks noChangeArrowheads="1"/>
                </p:cNvSpPr>
                <p:nvPr/>
              </p:nvSpPr>
              <p:spPr bwMode="auto">
                <a:xfrm>
                  <a:off x="1149083" y="2084384"/>
                  <a:ext cx="198716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External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sp>
              <p:nvSpPr>
                <p:cNvPr id="270" name="Rectangle 7"/>
                <p:cNvSpPr>
                  <a:spLocks noChangeArrowheads="1"/>
                </p:cNvSpPr>
                <p:nvPr/>
              </p:nvSpPr>
              <p:spPr bwMode="auto">
                <a:xfrm>
                  <a:off x="1513309" y="2333249"/>
                  <a:ext cx="286440" cy="75314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time advance</a:t>
                  </a:r>
                </a:p>
              </p:txBody>
            </p:sp>
            <p:sp>
              <p:nvSpPr>
                <p:cNvPr id="271" name="모서리가 둥근 직사각형 270"/>
                <p:cNvSpPr/>
                <p:nvPr/>
              </p:nvSpPr>
              <p:spPr bwMode="auto">
                <a:xfrm>
                  <a:off x="1408210" y="1973413"/>
                  <a:ext cx="496638" cy="309626"/>
                </a:xfrm>
                <a:prstGeom prst="roundRect">
                  <a:avLst>
                    <a:gd name="adj" fmla="val 12802"/>
                  </a:avLst>
                </a:prstGeom>
                <a:solidFill>
                  <a:schemeClr val="accent1"/>
                </a:solidFill>
                <a:ln w="952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2" name="타원 271"/>
                <p:cNvSpPr/>
                <p:nvPr/>
              </p:nvSpPr>
              <p:spPr bwMode="auto">
                <a:xfrm>
                  <a:off x="1462530" y="207383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3" name="타원 272"/>
                <p:cNvSpPr/>
                <p:nvPr/>
              </p:nvSpPr>
              <p:spPr bwMode="auto">
                <a:xfrm>
                  <a:off x="1532370" y="2174252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4" name="타원 273"/>
                <p:cNvSpPr/>
                <p:nvPr/>
              </p:nvSpPr>
              <p:spPr bwMode="auto">
                <a:xfrm>
                  <a:off x="1571170" y="199851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5" name="타원 274"/>
                <p:cNvSpPr/>
                <p:nvPr/>
              </p:nvSpPr>
              <p:spPr bwMode="auto">
                <a:xfrm>
                  <a:off x="1633249" y="2090569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6" name="타원 275"/>
                <p:cNvSpPr/>
                <p:nvPr/>
              </p:nvSpPr>
              <p:spPr bwMode="auto">
                <a:xfrm>
                  <a:off x="1679810" y="219098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7" name="타원 276"/>
                <p:cNvSpPr/>
                <p:nvPr/>
              </p:nvSpPr>
              <p:spPr bwMode="auto">
                <a:xfrm>
                  <a:off x="1734129" y="2006886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8" name="타원 277"/>
                <p:cNvSpPr/>
                <p:nvPr/>
              </p:nvSpPr>
              <p:spPr bwMode="auto">
                <a:xfrm>
                  <a:off x="1772929" y="212404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279" name="직선 화살표 연결선 278"/>
                <p:cNvCxnSpPr>
                  <a:stCxn id="272" idx="7"/>
                  <a:endCxn id="274" idx="2"/>
                </p:cNvCxnSpPr>
                <p:nvPr/>
              </p:nvCxnSpPr>
              <p:spPr bwMode="auto">
                <a:xfrm rot="5400000" flipH="1" flipV="1">
                  <a:off x="1522312" y="2036005"/>
                  <a:ext cx="48687" cy="4902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0" name="직선 화살표 연결선 279"/>
                <p:cNvCxnSpPr>
                  <a:stCxn id="274" idx="5"/>
                  <a:endCxn id="275" idx="0"/>
                </p:cNvCxnSpPr>
                <p:nvPr/>
              </p:nvCxnSpPr>
              <p:spPr bwMode="auto">
                <a:xfrm rot="16200000" flipH="1">
                  <a:off x="1635593" y="2057992"/>
                  <a:ext cx="27766" cy="3738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1" name="직선 화살표 연결선 280"/>
                <p:cNvCxnSpPr>
                  <a:stCxn id="274" idx="6"/>
                  <a:endCxn id="277" idx="2"/>
                </p:cNvCxnSpPr>
                <p:nvPr/>
              </p:nvCxnSpPr>
              <p:spPr bwMode="auto">
                <a:xfrm>
                  <a:off x="1641010" y="2036176"/>
                  <a:ext cx="93120" cy="83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2" name="직선 화살표 연결선 281"/>
                <p:cNvCxnSpPr>
                  <a:stCxn id="275" idx="5"/>
                  <a:endCxn id="276" idx="0"/>
                </p:cNvCxnSpPr>
                <p:nvPr/>
              </p:nvCxnSpPr>
              <p:spPr bwMode="auto">
                <a:xfrm rot="16200000" flipH="1">
                  <a:off x="1685728" y="2161987"/>
                  <a:ext cx="36134" cy="218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3" name="직선 화살표 연결선 282"/>
                <p:cNvCxnSpPr>
                  <a:stCxn id="278" idx="3"/>
                  <a:endCxn id="276" idx="7"/>
                </p:cNvCxnSpPr>
                <p:nvPr/>
              </p:nvCxnSpPr>
              <p:spPr bwMode="auto">
                <a:xfrm rot="5400000">
                  <a:off x="1754444" y="2173305"/>
                  <a:ext cx="13691" cy="43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4" name="직선 화살표 연결선 283"/>
                <p:cNvCxnSpPr>
                  <a:stCxn id="277" idx="5"/>
                  <a:endCxn id="278" idx="0"/>
                </p:cNvCxnSpPr>
                <p:nvPr/>
              </p:nvCxnSpPr>
              <p:spPr bwMode="auto">
                <a:xfrm rot="16200000" flipH="1">
                  <a:off x="1774360" y="2090553"/>
                  <a:ext cx="52871" cy="1410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5" name="직선 화살표 연결선 284"/>
                <p:cNvCxnSpPr>
                  <a:stCxn id="272" idx="6"/>
                  <a:endCxn id="275" idx="2"/>
                </p:cNvCxnSpPr>
                <p:nvPr/>
              </p:nvCxnSpPr>
              <p:spPr bwMode="auto">
                <a:xfrm>
                  <a:off x="1532370" y="2111490"/>
                  <a:ext cx="10088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6" name="직선 화살표 연결선 285"/>
                <p:cNvCxnSpPr>
                  <a:stCxn id="273" idx="6"/>
                  <a:endCxn id="276" idx="2"/>
                </p:cNvCxnSpPr>
                <p:nvPr/>
              </p:nvCxnSpPr>
              <p:spPr bwMode="auto">
                <a:xfrm>
                  <a:off x="1602210" y="2211909"/>
                  <a:ext cx="7760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7" name="직선 화살표 연결선 286"/>
                <p:cNvCxnSpPr>
                  <a:stCxn id="273" idx="1"/>
                  <a:endCxn id="272" idx="4"/>
                </p:cNvCxnSpPr>
                <p:nvPr/>
              </p:nvCxnSpPr>
              <p:spPr bwMode="auto">
                <a:xfrm rot="16200000" flipV="1">
                  <a:off x="1501957" y="2144641"/>
                  <a:ext cx="36134" cy="45147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88" name="Rectangle 5"/>
                <p:cNvSpPr>
                  <a:spLocks noChangeArrowheads="1"/>
                </p:cNvSpPr>
                <p:nvPr/>
              </p:nvSpPr>
              <p:spPr bwMode="auto">
                <a:xfrm>
                  <a:off x="1959131" y="2084384"/>
                  <a:ext cx="186239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Internal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cxnSp>
              <p:nvCxnSpPr>
                <p:cNvPr id="289" name="직선 화살표 연결선 288"/>
                <p:cNvCxnSpPr>
                  <a:stCxn id="269" idx="3"/>
                  <a:endCxn id="271" idx="1"/>
                </p:cNvCxnSpPr>
                <p:nvPr/>
              </p:nvCxnSpPr>
              <p:spPr bwMode="auto">
                <a:xfrm>
                  <a:off x="1347799" y="2128227"/>
                  <a:ext cx="6041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0" name="직선 화살표 연결선 289"/>
                <p:cNvCxnSpPr>
                  <a:stCxn id="288" idx="1"/>
                  <a:endCxn id="271" idx="3"/>
                </p:cNvCxnSpPr>
                <p:nvPr/>
              </p:nvCxnSpPr>
              <p:spPr bwMode="auto">
                <a:xfrm rot="10800000">
                  <a:off x="1904848" y="2128227"/>
                  <a:ext cx="5428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1" name="직선 화살표 연결선 290"/>
                <p:cNvCxnSpPr>
                  <a:stCxn id="271" idx="2"/>
                  <a:endCxn id="270" idx="0"/>
                </p:cNvCxnSpPr>
                <p:nvPr/>
              </p:nvCxnSpPr>
              <p:spPr bwMode="auto">
                <a:xfrm rot="5400000">
                  <a:off x="1631424" y="2308157"/>
                  <a:ext cx="50210" cy="33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2" name="Shape 291"/>
                <p:cNvCxnSpPr>
                  <a:stCxn id="270" idx="3"/>
                  <a:endCxn id="288" idx="2"/>
                </p:cNvCxnSpPr>
                <p:nvPr/>
              </p:nvCxnSpPr>
              <p:spPr bwMode="auto">
                <a:xfrm flipV="1">
                  <a:off x="1799750" y="2172069"/>
                  <a:ext cx="252501" cy="198837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3" name="Shape 292"/>
                <p:cNvCxnSpPr>
                  <a:stCxn id="270" idx="3"/>
                  <a:endCxn id="268" idx="0"/>
                </p:cNvCxnSpPr>
                <p:nvPr/>
              </p:nvCxnSpPr>
              <p:spPr bwMode="auto">
                <a:xfrm>
                  <a:off x="1799750" y="2370906"/>
                  <a:ext cx="129936" cy="46026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2" name="그룹 293"/>
              <p:cNvGrpSpPr/>
              <p:nvPr/>
            </p:nvGrpSpPr>
            <p:grpSpPr>
              <a:xfrm>
                <a:off x="1504908" y="4999059"/>
                <a:ext cx="474669" cy="292104"/>
                <a:chOff x="1103266" y="1936960"/>
                <a:chExt cx="1089282" cy="579215"/>
              </a:xfrm>
            </p:grpSpPr>
            <p:sp>
              <p:nvSpPr>
                <p:cNvPr id="295" name="직사각형 294"/>
                <p:cNvSpPr/>
                <p:nvPr/>
              </p:nvSpPr>
              <p:spPr bwMode="auto">
                <a:xfrm>
                  <a:off x="1103266" y="1936960"/>
                  <a:ext cx="1089282" cy="579215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96" name="Rectangle 4"/>
                <p:cNvSpPr>
                  <a:spLocks noChangeArrowheads="1"/>
                </p:cNvSpPr>
                <p:nvPr/>
              </p:nvSpPr>
              <p:spPr bwMode="auto">
                <a:xfrm>
                  <a:off x="1814634" y="2416932"/>
                  <a:ext cx="230103" cy="58213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output</a:t>
                  </a:r>
                </a:p>
              </p:txBody>
            </p:sp>
            <p:sp>
              <p:nvSpPr>
                <p:cNvPr id="297" name="Rectangle 5"/>
                <p:cNvSpPr>
                  <a:spLocks noChangeArrowheads="1"/>
                </p:cNvSpPr>
                <p:nvPr/>
              </p:nvSpPr>
              <p:spPr bwMode="auto">
                <a:xfrm>
                  <a:off x="1149083" y="2084384"/>
                  <a:ext cx="198716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External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sp>
              <p:nvSpPr>
                <p:cNvPr id="298" name="Rectangle 7"/>
                <p:cNvSpPr>
                  <a:spLocks noChangeArrowheads="1"/>
                </p:cNvSpPr>
                <p:nvPr/>
              </p:nvSpPr>
              <p:spPr bwMode="auto">
                <a:xfrm>
                  <a:off x="1513309" y="2333249"/>
                  <a:ext cx="286440" cy="75314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time advance</a:t>
                  </a:r>
                </a:p>
              </p:txBody>
            </p:sp>
            <p:sp>
              <p:nvSpPr>
                <p:cNvPr id="299" name="모서리가 둥근 직사각형 298"/>
                <p:cNvSpPr/>
                <p:nvPr/>
              </p:nvSpPr>
              <p:spPr bwMode="auto">
                <a:xfrm>
                  <a:off x="1408210" y="1973413"/>
                  <a:ext cx="496638" cy="309626"/>
                </a:xfrm>
                <a:prstGeom prst="roundRect">
                  <a:avLst>
                    <a:gd name="adj" fmla="val 12802"/>
                  </a:avLst>
                </a:prstGeom>
                <a:solidFill>
                  <a:schemeClr val="accent1"/>
                </a:solidFill>
                <a:ln w="952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0" name="타원 299"/>
                <p:cNvSpPr/>
                <p:nvPr/>
              </p:nvSpPr>
              <p:spPr bwMode="auto">
                <a:xfrm>
                  <a:off x="1462530" y="207383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1" name="타원 300"/>
                <p:cNvSpPr/>
                <p:nvPr/>
              </p:nvSpPr>
              <p:spPr bwMode="auto">
                <a:xfrm>
                  <a:off x="1532370" y="2174252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2" name="타원 301"/>
                <p:cNvSpPr/>
                <p:nvPr/>
              </p:nvSpPr>
              <p:spPr bwMode="auto">
                <a:xfrm>
                  <a:off x="1571170" y="199851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3" name="타원 302"/>
                <p:cNvSpPr/>
                <p:nvPr/>
              </p:nvSpPr>
              <p:spPr bwMode="auto">
                <a:xfrm>
                  <a:off x="1633249" y="2090569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4" name="타원 303"/>
                <p:cNvSpPr/>
                <p:nvPr/>
              </p:nvSpPr>
              <p:spPr bwMode="auto">
                <a:xfrm>
                  <a:off x="1679810" y="219098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5" name="타원 304"/>
                <p:cNvSpPr/>
                <p:nvPr/>
              </p:nvSpPr>
              <p:spPr bwMode="auto">
                <a:xfrm>
                  <a:off x="1734129" y="2006886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6" name="타원 305"/>
                <p:cNvSpPr/>
                <p:nvPr/>
              </p:nvSpPr>
              <p:spPr bwMode="auto">
                <a:xfrm>
                  <a:off x="1772929" y="212404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307" name="직선 화살표 연결선 306"/>
                <p:cNvCxnSpPr>
                  <a:stCxn id="300" idx="7"/>
                  <a:endCxn id="302" idx="2"/>
                </p:cNvCxnSpPr>
                <p:nvPr/>
              </p:nvCxnSpPr>
              <p:spPr bwMode="auto">
                <a:xfrm rot="5400000" flipH="1" flipV="1">
                  <a:off x="1522312" y="2036005"/>
                  <a:ext cx="48687" cy="4902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8" name="직선 화살표 연결선 307"/>
                <p:cNvCxnSpPr>
                  <a:stCxn id="302" idx="5"/>
                  <a:endCxn id="303" idx="0"/>
                </p:cNvCxnSpPr>
                <p:nvPr/>
              </p:nvCxnSpPr>
              <p:spPr bwMode="auto">
                <a:xfrm rot="16200000" flipH="1">
                  <a:off x="1635593" y="2057992"/>
                  <a:ext cx="27766" cy="3738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9" name="직선 화살표 연결선 308"/>
                <p:cNvCxnSpPr>
                  <a:stCxn id="302" idx="6"/>
                  <a:endCxn id="305" idx="2"/>
                </p:cNvCxnSpPr>
                <p:nvPr/>
              </p:nvCxnSpPr>
              <p:spPr bwMode="auto">
                <a:xfrm>
                  <a:off x="1641010" y="2036176"/>
                  <a:ext cx="93120" cy="83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0" name="직선 화살표 연결선 309"/>
                <p:cNvCxnSpPr>
                  <a:stCxn id="303" idx="5"/>
                  <a:endCxn id="304" idx="0"/>
                </p:cNvCxnSpPr>
                <p:nvPr/>
              </p:nvCxnSpPr>
              <p:spPr bwMode="auto">
                <a:xfrm rot="16200000" flipH="1">
                  <a:off x="1685728" y="2161987"/>
                  <a:ext cx="36134" cy="218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1" name="직선 화살표 연결선 310"/>
                <p:cNvCxnSpPr>
                  <a:stCxn id="306" idx="3"/>
                  <a:endCxn id="304" idx="7"/>
                </p:cNvCxnSpPr>
                <p:nvPr/>
              </p:nvCxnSpPr>
              <p:spPr bwMode="auto">
                <a:xfrm rot="5400000">
                  <a:off x="1754444" y="2173305"/>
                  <a:ext cx="13691" cy="43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2" name="직선 화살표 연결선 311"/>
                <p:cNvCxnSpPr>
                  <a:stCxn id="305" idx="5"/>
                  <a:endCxn id="306" idx="0"/>
                </p:cNvCxnSpPr>
                <p:nvPr/>
              </p:nvCxnSpPr>
              <p:spPr bwMode="auto">
                <a:xfrm rot="16200000" flipH="1">
                  <a:off x="1774360" y="2090553"/>
                  <a:ext cx="52871" cy="1410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3" name="직선 화살표 연결선 312"/>
                <p:cNvCxnSpPr>
                  <a:stCxn id="300" idx="6"/>
                  <a:endCxn id="303" idx="2"/>
                </p:cNvCxnSpPr>
                <p:nvPr/>
              </p:nvCxnSpPr>
              <p:spPr bwMode="auto">
                <a:xfrm>
                  <a:off x="1532370" y="2111490"/>
                  <a:ext cx="10088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4" name="직선 화살표 연결선 313"/>
                <p:cNvCxnSpPr>
                  <a:stCxn id="301" idx="6"/>
                  <a:endCxn id="304" idx="2"/>
                </p:cNvCxnSpPr>
                <p:nvPr/>
              </p:nvCxnSpPr>
              <p:spPr bwMode="auto">
                <a:xfrm>
                  <a:off x="1602210" y="2211909"/>
                  <a:ext cx="7760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5" name="직선 화살표 연결선 314"/>
                <p:cNvCxnSpPr>
                  <a:stCxn id="301" idx="1"/>
                  <a:endCxn id="300" idx="4"/>
                </p:cNvCxnSpPr>
                <p:nvPr/>
              </p:nvCxnSpPr>
              <p:spPr bwMode="auto">
                <a:xfrm rot="16200000" flipV="1">
                  <a:off x="1501957" y="2144641"/>
                  <a:ext cx="36134" cy="45147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16" name="Rectangle 5"/>
                <p:cNvSpPr>
                  <a:spLocks noChangeArrowheads="1"/>
                </p:cNvSpPr>
                <p:nvPr/>
              </p:nvSpPr>
              <p:spPr bwMode="auto">
                <a:xfrm>
                  <a:off x="1959131" y="2084384"/>
                  <a:ext cx="186239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Internal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cxnSp>
              <p:nvCxnSpPr>
                <p:cNvPr id="317" name="직선 화살표 연결선 316"/>
                <p:cNvCxnSpPr>
                  <a:stCxn id="297" idx="3"/>
                  <a:endCxn id="299" idx="1"/>
                </p:cNvCxnSpPr>
                <p:nvPr/>
              </p:nvCxnSpPr>
              <p:spPr bwMode="auto">
                <a:xfrm>
                  <a:off x="1347799" y="2128227"/>
                  <a:ext cx="6041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8" name="직선 화살표 연결선 317"/>
                <p:cNvCxnSpPr>
                  <a:stCxn id="316" idx="1"/>
                  <a:endCxn id="299" idx="3"/>
                </p:cNvCxnSpPr>
                <p:nvPr/>
              </p:nvCxnSpPr>
              <p:spPr bwMode="auto">
                <a:xfrm rot="10800000">
                  <a:off x="1904848" y="2128227"/>
                  <a:ext cx="5428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9" name="직선 화살표 연결선 318"/>
                <p:cNvCxnSpPr>
                  <a:stCxn id="299" idx="2"/>
                  <a:endCxn id="298" idx="0"/>
                </p:cNvCxnSpPr>
                <p:nvPr/>
              </p:nvCxnSpPr>
              <p:spPr bwMode="auto">
                <a:xfrm rot="5400000">
                  <a:off x="1631424" y="2308157"/>
                  <a:ext cx="50210" cy="33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0" name="Shape 319"/>
                <p:cNvCxnSpPr>
                  <a:stCxn id="298" idx="3"/>
                  <a:endCxn id="316" idx="2"/>
                </p:cNvCxnSpPr>
                <p:nvPr/>
              </p:nvCxnSpPr>
              <p:spPr bwMode="auto">
                <a:xfrm flipV="1">
                  <a:off x="1799750" y="2172069"/>
                  <a:ext cx="252501" cy="198837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1" name="Shape 320"/>
                <p:cNvCxnSpPr>
                  <a:stCxn id="298" idx="3"/>
                  <a:endCxn id="296" idx="0"/>
                </p:cNvCxnSpPr>
                <p:nvPr/>
              </p:nvCxnSpPr>
              <p:spPr bwMode="auto">
                <a:xfrm>
                  <a:off x="1799750" y="2370906"/>
                  <a:ext cx="129936" cy="46026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" name="그룹 321"/>
              <p:cNvGrpSpPr/>
              <p:nvPr/>
            </p:nvGrpSpPr>
            <p:grpSpPr>
              <a:xfrm>
                <a:off x="2052603" y="4999059"/>
                <a:ext cx="474669" cy="292104"/>
                <a:chOff x="1103266" y="1936960"/>
                <a:chExt cx="1089282" cy="579215"/>
              </a:xfrm>
            </p:grpSpPr>
            <p:sp>
              <p:nvSpPr>
                <p:cNvPr id="323" name="직사각형 322"/>
                <p:cNvSpPr/>
                <p:nvPr/>
              </p:nvSpPr>
              <p:spPr bwMode="auto">
                <a:xfrm>
                  <a:off x="1103266" y="1936960"/>
                  <a:ext cx="1089282" cy="579215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4" name="Rectangle 4"/>
                <p:cNvSpPr>
                  <a:spLocks noChangeArrowheads="1"/>
                </p:cNvSpPr>
                <p:nvPr/>
              </p:nvSpPr>
              <p:spPr bwMode="auto">
                <a:xfrm>
                  <a:off x="1814634" y="2416932"/>
                  <a:ext cx="230103" cy="58213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output</a:t>
                  </a:r>
                </a:p>
              </p:txBody>
            </p:sp>
            <p:sp>
              <p:nvSpPr>
                <p:cNvPr id="325" name="Rectangle 5"/>
                <p:cNvSpPr>
                  <a:spLocks noChangeArrowheads="1"/>
                </p:cNvSpPr>
                <p:nvPr/>
              </p:nvSpPr>
              <p:spPr bwMode="auto">
                <a:xfrm>
                  <a:off x="1149083" y="2084384"/>
                  <a:ext cx="198716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External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sp>
              <p:nvSpPr>
                <p:cNvPr id="326" name="Rectangle 7"/>
                <p:cNvSpPr>
                  <a:spLocks noChangeArrowheads="1"/>
                </p:cNvSpPr>
                <p:nvPr/>
              </p:nvSpPr>
              <p:spPr bwMode="auto">
                <a:xfrm>
                  <a:off x="1513309" y="2333249"/>
                  <a:ext cx="286440" cy="75314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time advance</a:t>
                  </a:r>
                </a:p>
              </p:txBody>
            </p:sp>
            <p:sp>
              <p:nvSpPr>
                <p:cNvPr id="327" name="모서리가 둥근 직사각형 326"/>
                <p:cNvSpPr/>
                <p:nvPr/>
              </p:nvSpPr>
              <p:spPr bwMode="auto">
                <a:xfrm>
                  <a:off x="1408210" y="1973413"/>
                  <a:ext cx="496638" cy="309626"/>
                </a:xfrm>
                <a:prstGeom prst="roundRect">
                  <a:avLst>
                    <a:gd name="adj" fmla="val 12802"/>
                  </a:avLst>
                </a:prstGeom>
                <a:solidFill>
                  <a:schemeClr val="accent1"/>
                </a:solidFill>
                <a:ln w="952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8" name="타원 327"/>
                <p:cNvSpPr/>
                <p:nvPr/>
              </p:nvSpPr>
              <p:spPr bwMode="auto">
                <a:xfrm>
                  <a:off x="1462530" y="207383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29" name="타원 328"/>
                <p:cNvSpPr/>
                <p:nvPr/>
              </p:nvSpPr>
              <p:spPr bwMode="auto">
                <a:xfrm>
                  <a:off x="1532370" y="2174252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0" name="타원 329"/>
                <p:cNvSpPr/>
                <p:nvPr/>
              </p:nvSpPr>
              <p:spPr bwMode="auto">
                <a:xfrm>
                  <a:off x="1571170" y="199851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1" name="타원 330"/>
                <p:cNvSpPr/>
                <p:nvPr/>
              </p:nvSpPr>
              <p:spPr bwMode="auto">
                <a:xfrm>
                  <a:off x="1633249" y="2090569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2" name="타원 331"/>
                <p:cNvSpPr/>
                <p:nvPr/>
              </p:nvSpPr>
              <p:spPr bwMode="auto">
                <a:xfrm>
                  <a:off x="1679810" y="219098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3" name="타원 332"/>
                <p:cNvSpPr/>
                <p:nvPr/>
              </p:nvSpPr>
              <p:spPr bwMode="auto">
                <a:xfrm>
                  <a:off x="1734129" y="2006886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4" name="타원 333"/>
                <p:cNvSpPr/>
                <p:nvPr/>
              </p:nvSpPr>
              <p:spPr bwMode="auto">
                <a:xfrm>
                  <a:off x="1772929" y="212404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335" name="직선 화살표 연결선 334"/>
                <p:cNvCxnSpPr>
                  <a:stCxn id="328" idx="7"/>
                  <a:endCxn id="330" idx="2"/>
                </p:cNvCxnSpPr>
                <p:nvPr/>
              </p:nvCxnSpPr>
              <p:spPr bwMode="auto">
                <a:xfrm rot="5400000" flipH="1" flipV="1">
                  <a:off x="1522312" y="2036005"/>
                  <a:ext cx="48687" cy="4902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6" name="직선 화살표 연결선 335"/>
                <p:cNvCxnSpPr>
                  <a:stCxn id="330" idx="5"/>
                  <a:endCxn id="331" idx="0"/>
                </p:cNvCxnSpPr>
                <p:nvPr/>
              </p:nvCxnSpPr>
              <p:spPr bwMode="auto">
                <a:xfrm rot="16200000" flipH="1">
                  <a:off x="1635593" y="2057992"/>
                  <a:ext cx="27766" cy="3738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7" name="직선 화살표 연결선 336"/>
                <p:cNvCxnSpPr>
                  <a:stCxn id="330" idx="6"/>
                  <a:endCxn id="333" idx="2"/>
                </p:cNvCxnSpPr>
                <p:nvPr/>
              </p:nvCxnSpPr>
              <p:spPr bwMode="auto">
                <a:xfrm>
                  <a:off x="1641010" y="2036176"/>
                  <a:ext cx="93120" cy="83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8" name="직선 화살표 연결선 337"/>
                <p:cNvCxnSpPr>
                  <a:stCxn id="331" idx="5"/>
                  <a:endCxn id="332" idx="0"/>
                </p:cNvCxnSpPr>
                <p:nvPr/>
              </p:nvCxnSpPr>
              <p:spPr bwMode="auto">
                <a:xfrm rot="16200000" flipH="1">
                  <a:off x="1685728" y="2161987"/>
                  <a:ext cx="36134" cy="218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9" name="직선 화살표 연결선 338"/>
                <p:cNvCxnSpPr>
                  <a:stCxn id="334" idx="3"/>
                  <a:endCxn id="332" idx="7"/>
                </p:cNvCxnSpPr>
                <p:nvPr/>
              </p:nvCxnSpPr>
              <p:spPr bwMode="auto">
                <a:xfrm rot="5400000">
                  <a:off x="1754444" y="2173305"/>
                  <a:ext cx="13691" cy="43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0" name="직선 화살표 연결선 339"/>
                <p:cNvCxnSpPr>
                  <a:stCxn id="333" idx="5"/>
                  <a:endCxn id="334" idx="0"/>
                </p:cNvCxnSpPr>
                <p:nvPr/>
              </p:nvCxnSpPr>
              <p:spPr bwMode="auto">
                <a:xfrm rot="16200000" flipH="1">
                  <a:off x="1774360" y="2090553"/>
                  <a:ext cx="52871" cy="1410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1" name="직선 화살표 연결선 340"/>
                <p:cNvCxnSpPr>
                  <a:stCxn id="328" idx="6"/>
                  <a:endCxn id="331" idx="2"/>
                </p:cNvCxnSpPr>
                <p:nvPr/>
              </p:nvCxnSpPr>
              <p:spPr bwMode="auto">
                <a:xfrm>
                  <a:off x="1532370" y="2111490"/>
                  <a:ext cx="10088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2" name="직선 화살표 연결선 341"/>
                <p:cNvCxnSpPr>
                  <a:stCxn id="329" idx="6"/>
                  <a:endCxn id="332" idx="2"/>
                </p:cNvCxnSpPr>
                <p:nvPr/>
              </p:nvCxnSpPr>
              <p:spPr bwMode="auto">
                <a:xfrm>
                  <a:off x="1602210" y="2211909"/>
                  <a:ext cx="7760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3" name="직선 화살표 연결선 342"/>
                <p:cNvCxnSpPr>
                  <a:stCxn id="329" idx="1"/>
                  <a:endCxn id="328" idx="4"/>
                </p:cNvCxnSpPr>
                <p:nvPr/>
              </p:nvCxnSpPr>
              <p:spPr bwMode="auto">
                <a:xfrm rot="16200000" flipV="1">
                  <a:off x="1501957" y="2144641"/>
                  <a:ext cx="36134" cy="45147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44" name="Rectangle 5"/>
                <p:cNvSpPr>
                  <a:spLocks noChangeArrowheads="1"/>
                </p:cNvSpPr>
                <p:nvPr/>
              </p:nvSpPr>
              <p:spPr bwMode="auto">
                <a:xfrm>
                  <a:off x="1959131" y="2084384"/>
                  <a:ext cx="186239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Internal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cxnSp>
              <p:nvCxnSpPr>
                <p:cNvPr id="345" name="직선 화살표 연결선 344"/>
                <p:cNvCxnSpPr>
                  <a:stCxn id="325" idx="3"/>
                  <a:endCxn id="327" idx="1"/>
                </p:cNvCxnSpPr>
                <p:nvPr/>
              </p:nvCxnSpPr>
              <p:spPr bwMode="auto">
                <a:xfrm>
                  <a:off x="1347799" y="2128227"/>
                  <a:ext cx="6041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6" name="직선 화살표 연결선 345"/>
                <p:cNvCxnSpPr>
                  <a:stCxn id="344" idx="1"/>
                  <a:endCxn id="327" idx="3"/>
                </p:cNvCxnSpPr>
                <p:nvPr/>
              </p:nvCxnSpPr>
              <p:spPr bwMode="auto">
                <a:xfrm rot="10800000">
                  <a:off x="1904848" y="2128227"/>
                  <a:ext cx="5428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7" name="직선 화살표 연결선 346"/>
                <p:cNvCxnSpPr>
                  <a:stCxn id="327" idx="2"/>
                  <a:endCxn id="326" idx="0"/>
                </p:cNvCxnSpPr>
                <p:nvPr/>
              </p:nvCxnSpPr>
              <p:spPr bwMode="auto">
                <a:xfrm rot="5400000">
                  <a:off x="1631424" y="2308157"/>
                  <a:ext cx="50210" cy="33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8" name="Shape 347"/>
                <p:cNvCxnSpPr>
                  <a:stCxn id="326" idx="3"/>
                  <a:endCxn id="344" idx="2"/>
                </p:cNvCxnSpPr>
                <p:nvPr/>
              </p:nvCxnSpPr>
              <p:spPr bwMode="auto">
                <a:xfrm flipV="1">
                  <a:off x="1799750" y="2172069"/>
                  <a:ext cx="252501" cy="198837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9" name="Shape 348"/>
                <p:cNvCxnSpPr>
                  <a:stCxn id="326" idx="3"/>
                  <a:endCxn id="324" idx="0"/>
                </p:cNvCxnSpPr>
                <p:nvPr/>
              </p:nvCxnSpPr>
              <p:spPr bwMode="auto">
                <a:xfrm>
                  <a:off x="1799750" y="2370906"/>
                  <a:ext cx="129936" cy="46026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" name="그룹 349"/>
              <p:cNvGrpSpPr/>
              <p:nvPr/>
            </p:nvGrpSpPr>
            <p:grpSpPr>
              <a:xfrm>
                <a:off x="957213" y="5364189"/>
                <a:ext cx="474669" cy="292104"/>
                <a:chOff x="1103266" y="1936960"/>
                <a:chExt cx="1089282" cy="579215"/>
              </a:xfrm>
            </p:grpSpPr>
            <p:sp>
              <p:nvSpPr>
                <p:cNvPr id="351" name="직사각형 350"/>
                <p:cNvSpPr/>
                <p:nvPr/>
              </p:nvSpPr>
              <p:spPr bwMode="auto">
                <a:xfrm>
                  <a:off x="1103266" y="1936960"/>
                  <a:ext cx="1089282" cy="579215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2" name="Rectangle 4"/>
                <p:cNvSpPr>
                  <a:spLocks noChangeArrowheads="1"/>
                </p:cNvSpPr>
                <p:nvPr/>
              </p:nvSpPr>
              <p:spPr bwMode="auto">
                <a:xfrm>
                  <a:off x="1814634" y="2416932"/>
                  <a:ext cx="230103" cy="58213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output</a:t>
                  </a:r>
                </a:p>
              </p:txBody>
            </p:sp>
            <p:sp>
              <p:nvSpPr>
                <p:cNvPr id="353" name="Rectangle 5"/>
                <p:cNvSpPr>
                  <a:spLocks noChangeArrowheads="1"/>
                </p:cNvSpPr>
                <p:nvPr/>
              </p:nvSpPr>
              <p:spPr bwMode="auto">
                <a:xfrm>
                  <a:off x="1149083" y="2084384"/>
                  <a:ext cx="198716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External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sp>
              <p:nvSpPr>
                <p:cNvPr id="354" name="Rectangle 7"/>
                <p:cNvSpPr>
                  <a:spLocks noChangeArrowheads="1"/>
                </p:cNvSpPr>
                <p:nvPr/>
              </p:nvSpPr>
              <p:spPr bwMode="auto">
                <a:xfrm>
                  <a:off x="1513309" y="2333249"/>
                  <a:ext cx="286440" cy="75314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time advance</a:t>
                  </a:r>
                </a:p>
              </p:txBody>
            </p:sp>
            <p:sp>
              <p:nvSpPr>
                <p:cNvPr id="355" name="모서리가 둥근 직사각형 354"/>
                <p:cNvSpPr/>
                <p:nvPr/>
              </p:nvSpPr>
              <p:spPr bwMode="auto">
                <a:xfrm>
                  <a:off x="1408210" y="1973413"/>
                  <a:ext cx="496638" cy="309626"/>
                </a:xfrm>
                <a:prstGeom prst="roundRect">
                  <a:avLst>
                    <a:gd name="adj" fmla="val 12802"/>
                  </a:avLst>
                </a:prstGeom>
                <a:solidFill>
                  <a:schemeClr val="accent1"/>
                </a:solidFill>
                <a:ln w="952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6" name="타원 355"/>
                <p:cNvSpPr/>
                <p:nvPr/>
              </p:nvSpPr>
              <p:spPr bwMode="auto">
                <a:xfrm>
                  <a:off x="1462530" y="207383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7" name="타원 356"/>
                <p:cNvSpPr/>
                <p:nvPr/>
              </p:nvSpPr>
              <p:spPr bwMode="auto">
                <a:xfrm>
                  <a:off x="1532370" y="2174252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8" name="타원 357"/>
                <p:cNvSpPr/>
                <p:nvPr/>
              </p:nvSpPr>
              <p:spPr bwMode="auto">
                <a:xfrm>
                  <a:off x="1571170" y="199851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9" name="타원 358"/>
                <p:cNvSpPr/>
                <p:nvPr/>
              </p:nvSpPr>
              <p:spPr bwMode="auto">
                <a:xfrm>
                  <a:off x="1633249" y="2090569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0" name="타원 359"/>
                <p:cNvSpPr/>
                <p:nvPr/>
              </p:nvSpPr>
              <p:spPr bwMode="auto">
                <a:xfrm>
                  <a:off x="1679810" y="219098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1" name="타원 360"/>
                <p:cNvSpPr/>
                <p:nvPr/>
              </p:nvSpPr>
              <p:spPr bwMode="auto">
                <a:xfrm>
                  <a:off x="1734129" y="2006886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2" name="타원 361"/>
                <p:cNvSpPr/>
                <p:nvPr/>
              </p:nvSpPr>
              <p:spPr bwMode="auto">
                <a:xfrm>
                  <a:off x="1772929" y="212404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363" name="직선 화살표 연결선 362"/>
                <p:cNvCxnSpPr>
                  <a:stCxn id="356" idx="7"/>
                  <a:endCxn id="358" idx="2"/>
                </p:cNvCxnSpPr>
                <p:nvPr/>
              </p:nvCxnSpPr>
              <p:spPr bwMode="auto">
                <a:xfrm rot="5400000" flipH="1" flipV="1">
                  <a:off x="1522312" y="2036005"/>
                  <a:ext cx="48687" cy="4902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4" name="직선 화살표 연결선 363"/>
                <p:cNvCxnSpPr>
                  <a:stCxn id="358" idx="5"/>
                  <a:endCxn id="359" idx="0"/>
                </p:cNvCxnSpPr>
                <p:nvPr/>
              </p:nvCxnSpPr>
              <p:spPr bwMode="auto">
                <a:xfrm rot="16200000" flipH="1">
                  <a:off x="1635593" y="2057992"/>
                  <a:ext cx="27766" cy="3738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5" name="직선 화살표 연결선 364"/>
                <p:cNvCxnSpPr>
                  <a:stCxn id="358" idx="6"/>
                  <a:endCxn id="361" idx="2"/>
                </p:cNvCxnSpPr>
                <p:nvPr/>
              </p:nvCxnSpPr>
              <p:spPr bwMode="auto">
                <a:xfrm>
                  <a:off x="1641010" y="2036176"/>
                  <a:ext cx="93120" cy="83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6" name="직선 화살표 연결선 365"/>
                <p:cNvCxnSpPr>
                  <a:stCxn id="359" idx="5"/>
                  <a:endCxn id="360" idx="0"/>
                </p:cNvCxnSpPr>
                <p:nvPr/>
              </p:nvCxnSpPr>
              <p:spPr bwMode="auto">
                <a:xfrm rot="16200000" flipH="1">
                  <a:off x="1685728" y="2161987"/>
                  <a:ext cx="36134" cy="218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7" name="직선 화살표 연결선 366"/>
                <p:cNvCxnSpPr>
                  <a:stCxn id="362" idx="3"/>
                  <a:endCxn id="360" idx="7"/>
                </p:cNvCxnSpPr>
                <p:nvPr/>
              </p:nvCxnSpPr>
              <p:spPr bwMode="auto">
                <a:xfrm rot="5400000">
                  <a:off x="1754444" y="2173305"/>
                  <a:ext cx="13691" cy="43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8" name="직선 화살표 연결선 367"/>
                <p:cNvCxnSpPr>
                  <a:stCxn id="361" idx="5"/>
                  <a:endCxn id="362" idx="0"/>
                </p:cNvCxnSpPr>
                <p:nvPr/>
              </p:nvCxnSpPr>
              <p:spPr bwMode="auto">
                <a:xfrm rot="16200000" flipH="1">
                  <a:off x="1774360" y="2090553"/>
                  <a:ext cx="52871" cy="1410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9" name="직선 화살표 연결선 368"/>
                <p:cNvCxnSpPr>
                  <a:stCxn id="356" idx="6"/>
                  <a:endCxn id="359" idx="2"/>
                </p:cNvCxnSpPr>
                <p:nvPr/>
              </p:nvCxnSpPr>
              <p:spPr bwMode="auto">
                <a:xfrm>
                  <a:off x="1532370" y="2111490"/>
                  <a:ext cx="10088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0" name="직선 화살표 연결선 369"/>
                <p:cNvCxnSpPr>
                  <a:stCxn id="357" idx="6"/>
                  <a:endCxn id="360" idx="2"/>
                </p:cNvCxnSpPr>
                <p:nvPr/>
              </p:nvCxnSpPr>
              <p:spPr bwMode="auto">
                <a:xfrm>
                  <a:off x="1602210" y="2211909"/>
                  <a:ext cx="7760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1" name="직선 화살표 연결선 370"/>
                <p:cNvCxnSpPr>
                  <a:stCxn id="357" idx="1"/>
                  <a:endCxn id="356" idx="4"/>
                </p:cNvCxnSpPr>
                <p:nvPr/>
              </p:nvCxnSpPr>
              <p:spPr bwMode="auto">
                <a:xfrm rot="16200000" flipV="1">
                  <a:off x="1501957" y="2144641"/>
                  <a:ext cx="36134" cy="45147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72" name="Rectangle 5"/>
                <p:cNvSpPr>
                  <a:spLocks noChangeArrowheads="1"/>
                </p:cNvSpPr>
                <p:nvPr/>
              </p:nvSpPr>
              <p:spPr bwMode="auto">
                <a:xfrm>
                  <a:off x="1959131" y="2084384"/>
                  <a:ext cx="186239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Internal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cxnSp>
              <p:nvCxnSpPr>
                <p:cNvPr id="373" name="직선 화살표 연결선 372"/>
                <p:cNvCxnSpPr>
                  <a:stCxn id="353" idx="3"/>
                  <a:endCxn id="355" idx="1"/>
                </p:cNvCxnSpPr>
                <p:nvPr/>
              </p:nvCxnSpPr>
              <p:spPr bwMode="auto">
                <a:xfrm>
                  <a:off x="1347799" y="2128227"/>
                  <a:ext cx="6041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4" name="직선 화살표 연결선 373"/>
                <p:cNvCxnSpPr>
                  <a:stCxn id="372" idx="1"/>
                  <a:endCxn id="355" idx="3"/>
                </p:cNvCxnSpPr>
                <p:nvPr/>
              </p:nvCxnSpPr>
              <p:spPr bwMode="auto">
                <a:xfrm rot="10800000">
                  <a:off x="1904848" y="2128227"/>
                  <a:ext cx="5428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5" name="직선 화살표 연결선 374"/>
                <p:cNvCxnSpPr>
                  <a:stCxn id="355" idx="2"/>
                  <a:endCxn id="354" idx="0"/>
                </p:cNvCxnSpPr>
                <p:nvPr/>
              </p:nvCxnSpPr>
              <p:spPr bwMode="auto">
                <a:xfrm rot="5400000">
                  <a:off x="1631424" y="2308157"/>
                  <a:ext cx="50210" cy="33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6" name="Shape 375"/>
                <p:cNvCxnSpPr>
                  <a:stCxn id="354" idx="3"/>
                  <a:endCxn id="372" idx="2"/>
                </p:cNvCxnSpPr>
                <p:nvPr/>
              </p:nvCxnSpPr>
              <p:spPr bwMode="auto">
                <a:xfrm flipV="1">
                  <a:off x="1799750" y="2172069"/>
                  <a:ext cx="252501" cy="198837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7" name="Shape 376"/>
                <p:cNvCxnSpPr>
                  <a:stCxn id="354" idx="3"/>
                  <a:endCxn id="352" idx="0"/>
                </p:cNvCxnSpPr>
                <p:nvPr/>
              </p:nvCxnSpPr>
              <p:spPr bwMode="auto">
                <a:xfrm>
                  <a:off x="1799750" y="2370906"/>
                  <a:ext cx="129936" cy="46026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5" name="그룹 377"/>
              <p:cNvGrpSpPr/>
              <p:nvPr/>
            </p:nvGrpSpPr>
            <p:grpSpPr>
              <a:xfrm>
                <a:off x="1504908" y="5364189"/>
                <a:ext cx="474669" cy="292104"/>
                <a:chOff x="1103266" y="1936960"/>
                <a:chExt cx="1089282" cy="579215"/>
              </a:xfrm>
            </p:grpSpPr>
            <p:sp>
              <p:nvSpPr>
                <p:cNvPr id="379" name="직사각형 378"/>
                <p:cNvSpPr/>
                <p:nvPr/>
              </p:nvSpPr>
              <p:spPr bwMode="auto">
                <a:xfrm>
                  <a:off x="1103266" y="1936960"/>
                  <a:ext cx="1089282" cy="579215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0" name="Rectangle 4"/>
                <p:cNvSpPr>
                  <a:spLocks noChangeArrowheads="1"/>
                </p:cNvSpPr>
                <p:nvPr/>
              </p:nvSpPr>
              <p:spPr bwMode="auto">
                <a:xfrm>
                  <a:off x="1814634" y="2416932"/>
                  <a:ext cx="230103" cy="58213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output</a:t>
                  </a:r>
                </a:p>
              </p:txBody>
            </p:sp>
            <p:sp>
              <p:nvSpPr>
                <p:cNvPr id="381" name="Rectangle 5"/>
                <p:cNvSpPr>
                  <a:spLocks noChangeArrowheads="1"/>
                </p:cNvSpPr>
                <p:nvPr/>
              </p:nvSpPr>
              <p:spPr bwMode="auto">
                <a:xfrm>
                  <a:off x="1149083" y="2084384"/>
                  <a:ext cx="198716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External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sp>
              <p:nvSpPr>
                <p:cNvPr id="382" name="Rectangle 7"/>
                <p:cNvSpPr>
                  <a:spLocks noChangeArrowheads="1"/>
                </p:cNvSpPr>
                <p:nvPr/>
              </p:nvSpPr>
              <p:spPr bwMode="auto">
                <a:xfrm>
                  <a:off x="1513309" y="2333249"/>
                  <a:ext cx="286440" cy="75314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time advance</a:t>
                  </a:r>
                </a:p>
              </p:txBody>
            </p:sp>
            <p:sp>
              <p:nvSpPr>
                <p:cNvPr id="383" name="모서리가 둥근 직사각형 382"/>
                <p:cNvSpPr/>
                <p:nvPr/>
              </p:nvSpPr>
              <p:spPr bwMode="auto">
                <a:xfrm>
                  <a:off x="1408210" y="1973413"/>
                  <a:ext cx="496638" cy="309626"/>
                </a:xfrm>
                <a:prstGeom prst="roundRect">
                  <a:avLst>
                    <a:gd name="adj" fmla="val 12802"/>
                  </a:avLst>
                </a:prstGeom>
                <a:solidFill>
                  <a:schemeClr val="accent1"/>
                </a:solidFill>
                <a:ln w="952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4" name="타원 383"/>
                <p:cNvSpPr/>
                <p:nvPr/>
              </p:nvSpPr>
              <p:spPr bwMode="auto">
                <a:xfrm>
                  <a:off x="1462530" y="207383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5" name="타원 384"/>
                <p:cNvSpPr/>
                <p:nvPr/>
              </p:nvSpPr>
              <p:spPr bwMode="auto">
                <a:xfrm>
                  <a:off x="1532370" y="2174252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6" name="타원 385"/>
                <p:cNvSpPr/>
                <p:nvPr/>
              </p:nvSpPr>
              <p:spPr bwMode="auto">
                <a:xfrm>
                  <a:off x="1571170" y="199851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7" name="타원 386"/>
                <p:cNvSpPr/>
                <p:nvPr/>
              </p:nvSpPr>
              <p:spPr bwMode="auto">
                <a:xfrm>
                  <a:off x="1633249" y="2090569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8" name="타원 387"/>
                <p:cNvSpPr/>
                <p:nvPr/>
              </p:nvSpPr>
              <p:spPr bwMode="auto">
                <a:xfrm>
                  <a:off x="1679810" y="219098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89" name="타원 388"/>
                <p:cNvSpPr/>
                <p:nvPr/>
              </p:nvSpPr>
              <p:spPr bwMode="auto">
                <a:xfrm>
                  <a:off x="1734129" y="2006886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90" name="타원 389"/>
                <p:cNvSpPr/>
                <p:nvPr/>
              </p:nvSpPr>
              <p:spPr bwMode="auto">
                <a:xfrm>
                  <a:off x="1772929" y="212404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391" name="직선 화살표 연결선 390"/>
                <p:cNvCxnSpPr>
                  <a:stCxn id="384" idx="7"/>
                  <a:endCxn id="386" idx="2"/>
                </p:cNvCxnSpPr>
                <p:nvPr/>
              </p:nvCxnSpPr>
              <p:spPr bwMode="auto">
                <a:xfrm rot="5400000" flipH="1" flipV="1">
                  <a:off x="1522312" y="2036005"/>
                  <a:ext cx="48687" cy="4902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2" name="직선 화살표 연결선 391"/>
                <p:cNvCxnSpPr>
                  <a:stCxn id="386" idx="5"/>
                  <a:endCxn id="387" idx="0"/>
                </p:cNvCxnSpPr>
                <p:nvPr/>
              </p:nvCxnSpPr>
              <p:spPr bwMode="auto">
                <a:xfrm rot="16200000" flipH="1">
                  <a:off x="1635593" y="2057992"/>
                  <a:ext cx="27766" cy="3738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3" name="직선 화살표 연결선 392"/>
                <p:cNvCxnSpPr>
                  <a:stCxn id="386" idx="6"/>
                  <a:endCxn id="389" idx="2"/>
                </p:cNvCxnSpPr>
                <p:nvPr/>
              </p:nvCxnSpPr>
              <p:spPr bwMode="auto">
                <a:xfrm>
                  <a:off x="1641010" y="2036176"/>
                  <a:ext cx="93120" cy="83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4" name="직선 화살표 연결선 393"/>
                <p:cNvCxnSpPr>
                  <a:stCxn id="387" idx="5"/>
                  <a:endCxn id="388" idx="0"/>
                </p:cNvCxnSpPr>
                <p:nvPr/>
              </p:nvCxnSpPr>
              <p:spPr bwMode="auto">
                <a:xfrm rot="16200000" flipH="1">
                  <a:off x="1685728" y="2161987"/>
                  <a:ext cx="36134" cy="218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5" name="직선 화살표 연결선 394"/>
                <p:cNvCxnSpPr>
                  <a:stCxn id="390" idx="3"/>
                  <a:endCxn id="388" idx="7"/>
                </p:cNvCxnSpPr>
                <p:nvPr/>
              </p:nvCxnSpPr>
              <p:spPr bwMode="auto">
                <a:xfrm rot="5400000">
                  <a:off x="1754444" y="2173305"/>
                  <a:ext cx="13691" cy="43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6" name="직선 화살표 연결선 395"/>
                <p:cNvCxnSpPr>
                  <a:stCxn id="389" idx="5"/>
                  <a:endCxn id="390" idx="0"/>
                </p:cNvCxnSpPr>
                <p:nvPr/>
              </p:nvCxnSpPr>
              <p:spPr bwMode="auto">
                <a:xfrm rot="16200000" flipH="1">
                  <a:off x="1774360" y="2090553"/>
                  <a:ext cx="52871" cy="1410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7" name="직선 화살표 연결선 396"/>
                <p:cNvCxnSpPr>
                  <a:stCxn id="384" idx="6"/>
                  <a:endCxn id="387" idx="2"/>
                </p:cNvCxnSpPr>
                <p:nvPr/>
              </p:nvCxnSpPr>
              <p:spPr bwMode="auto">
                <a:xfrm>
                  <a:off x="1532370" y="2111490"/>
                  <a:ext cx="10088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8" name="직선 화살표 연결선 397"/>
                <p:cNvCxnSpPr>
                  <a:stCxn id="385" idx="6"/>
                  <a:endCxn id="388" idx="2"/>
                </p:cNvCxnSpPr>
                <p:nvPr/>
              </p:nvCxnSpPr>
              <p:spPr bwMode="auto">
                <a:xfrm>
                  <a:off x="1602210" y="2211909"/>
                  <a:ext cx="7760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9" name="직선 화살표 연결선 398"/>
                <p:cNvCxnSpPr>
                  <a:stCxn id="385" idx="1"/>
                  <a:endCxn id="384" idx="4"/>
                </p:cNvCxnSpPr>
                <p:nvPr/>
              </p:nvCxnSpPr>
              <p:spPr bwMode="auto">
                <a:xfrm rot="16200000" flipV="1">
                  <a:off x="1501957" y="2144641"/>
                  <a:ext cx="36134" cy="45147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00" name="Rectangle 5"/>
                <p:cNvSpPr>
                  <a:spLocks noChangeArrowheads="1"/>
                </p:cNvSpPr>
                <p:nvPr/>
              </p:nvSpPr>
              <p:spPr bwMode="auto">
                <a:xfrm>
                  <a:off x="1959131" y="2084384"/>
                  <a:ext cx="186239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Internal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cxnSp>
              <p:nvCxnSpPr>
                <p:cNvPr id="401" name="직선 화살표 연결선 400"/>
                <p:cNvCxnSpPr>
                  <a:stCxn id="381" idx="3"/>
                  <a:endCxn id="383" idx="1"/>
                </p:cNvCxnSpPr>
                <p:nvPr/>
              </p:nvCxnSpPr>
              <p:spPr bwMode="auto">
                <a:xfrm>
                  <a:off x="1347799" y="2128227"/>
                  <a:ext cx="6041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2" name="직선 화살표 연결선 401"/>
                <p:cNvCxnSpPr>
                  <a:stCxn id="400" idx="1"/>
                  <a:endCxn id="383" idx="3"/>
                </p:cNvCxnSpPr>
                <p:nvPr/>
              </p:nvCxnSpPr>
              <p:spPr bwMode="auto">
                <a:xfrm rot="10800000">
                  <a:off x="1904848" y="2128227"/>
                  <a:ext cx="5428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3" name="직선 화살표 연결선 402"/>
                <p:cNvCxnSpPr>
                  <a:stCxn id="383" idx="2"/>
                  <a:endCxn id="382" idx="0"/>
                </p:cNvCxnSpPr>
                <p:nvPr/>
              </p:nvCxnSpPr>
              <p:spPr bwMode="auto">
                <a:xfrm rot="5400000">
                  <a:off x="1631424" y="2308157"/>
                  <a:ext cx="50210" cy="33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4" name="Shape 403"/>
                <p:cNvCxnSpPr>
                  <a:stCxn id="382" idx="3"/>
                  <a:endCxn id="400" idx="2"/>
                </p:cNvCxnSpPr>
                <p:nvPr/>
              </p:nvCxnSpPr>
              <p:spPr bwMode="auto">
                <a:xfrm flipV="1">
                  <a:off x="1799750" y="2172069"/>
                  <a:ext cx="252501" cy="198837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5" name="Shape 404"/>
                <p:cNvCxnSpPr>
                  <a:stCxn id="382" idx="3"/>
                  <a:endCxn id="380" idx="0"/>
                </p:cNvCxnSpPr>
                <p:nvPr/>
              </p:nvCxnSpPr>
              <p:spPr bwMode="auto">
                <a:xfrm>
                  <a:off x="1799750" y="2370906"/>
                  <a:ext cx="129936" cy="46026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6" name="그룹 405"/>
              <p:cNvGrpSpPr/>
              <p:nvPr/>
            </p:nvGrpSpPr>
            <p:grpSpPr>
              <a:xfrm>
                <a:off x="2052603" y="5364189"/>
                <a:ext cx="474669" cy="292104"/>
                <a:chOff x="1103266" y="1936960"/>
                <a:chExt cx="1089282" cy="579215"/>
              </a:xfrm>
            </p:grpSpPr>
            <p:sp>
              <p:nvSpPr>
                <p:cNvPr id="407" name="직사각형 406"/>
                <p:cNvSpPr/>
                <p:nvPr/>
              </p:nvSpPr>
              <p:spPr bwMode="auto">
                <a:xfrm>
                  <a:off x="1103266" y="1936960"/>
                  <a:ext cx="1089282" cy="579215"/>
                </a:xfrm>
                <a:prstGeom prst="rect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08" name="Rectangle 4"/>
                <p:cNvSpPr>
                  <a:spLocks noChangeArrowheads="1"/>
                </p:cNvSpPr>
                <p:nvPr/>
              </p:nvSpPr>
              <p:spPr bwMode="auto">
                <a:xfrm>
                  <a:off x="1814634" y="2416932"/>
                  <a:ext cx="230103" cy="58213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output</a:t>
                  </a:r>
                </a:p>
              </p:txBody>
            </p:sp>
            <p:sp>
              <p:nvSpPr>
                <p:cNvPr id="409" name="Rectangle 5"/>
                <p:cNvSpPr>
                  <a:spLocks noChangeArrowheads="1"/>
                </p:cNvSpPr>
                <p:nvPr/>
              </p:nvSpPr>
              <p:spPr bwMode="auto">
                <a:xfrm>
                  <a:off x="1149083" y="2084384"/>
                  <a:ext cx="198716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External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sp>
              <p:nvSpPr>
                <p:cNvPr id="410" name="Rectangle 7"/>
                <p:cNvSpPr>
                  <a:spLocks noChangeArrowheads="1"/>
                </p:cNvSpPr>
                <p:nvPr/>
              </p:nvSpPr>
              <p:spPr bwMode="auto">
                <a:xfrm>
                  <a:off x="1513309" y="2333249"/>
                  <a:ext cx="286440" cy="75314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</a:rPr>
                    <a:t>time advance</a:t>
                  </a:r>
                </a:p>
              </p:txBody>
            </p:sp>
            <p:sp>
              <p:nvSpPr>
                <p:cNvPr id="411" name="모서리가 둥근 직사각형 410"/>
                <p:cNvSpPr/>
                <p:nvPr/>
              </p:nvSpPr>
              <p:spPr bwMode="auto">
                <a:xfrm>
                  <a:off x="1408210" y="1973413"/>
                  <a:ext cx="496638" cy="309626"/>
                </a:xfrm>
                <a:prstGeom prst="roundRect">
                  <a:avLst>
                    <a:gd name="adj" fmla="val 12802"/>
                  </a:avLst>
                </a:prstGeom>
                <a:solidFill>
                  <a:schemeClr val="accent1"/>
                </a:solidFill>
                <a:ln w="952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5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12" name="타원 411"/>
                <p:cNvSpPr/>
                <p:nvPr/>
              </p:nvSpPr>
              <p:spPr bwMode="auto">
                <a:xfrm>
                  <a:off x="1462530" y="207383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13" name="타원 412"/>
                <p:cNvSpPr/>
                <p:nvPr/>
              </p:nvSpPr>
              <p:spPr bwMode="auto">
                <a:xfrm>
                  <a:off x="1532370" y="2174252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14" name="타원 413"/>
                <p:cNvSpPr/>
                <p:nvPr/>
              </p:nvSpPr>
              <p:spPr bwMode="auto">
                <a:xfrm>
                  <a:off x="1571170" y="199851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15" name="타원 414"/>
                <p:cNvSpPr/>
                <p:nvPr/>
              </p:nvSpPr>
              <p:spPr bwMode="auto">
                <a:xfrm>
                  <a:off x="1633249" y="2090569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16" name="타원 415"/>
                <p:cNvSpPr/>
                <p:nvPr/>
              </p:nvSpPr>
              <p:spPr bwMode="auto">
                <a:xfrm>
                  <a:off x="1679810" y="2190988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17" name="타원 416"/>
                <p:cNvSpPr/>
                <p:nvPr/>
              </p:nvSpPr>
              <p:spPr bwMode="auto">
                <a:xfrm>
                  <a:off x="1734129" y="2006886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18" name="타원 417"/>
                <p:cNvSpPr/>
                <p:nvPr/>
              </p:nvSpPr>
              <p:spPr bwMode="auto">
                <a:xfrm>
                  <a:off x="1772929" y="2124043"/>
                  <a:ext cx="69839" cy="75315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ko-KR" sz="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/>
                      <a:latin typeface="Arial" charset="0"/>
                    </a:rPr>
                    <a:t>State</a:t>
                  </a:r>
                  <a:endParaRPr kumimoji="0" lang="ko-KR" altLang="en-US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419" name="직선 화살표 연결선 418"/>
                <p:cNvCxnSpPr>
                  <a:stCxn id="412" idx="7"/>
                  <a:endCxn id="414" idx="2"/>
                </p:cNvCxnSpPr>
                <p:nvPr/>
              </p:nvCxnSpPr>
              <p:spPr bwMode="auto">
                <a:xfrm rot="5400000" flipH="1" flipV="1">
                  <a:off x="1522312" y="2036005"/>
                  <a:ext cx="48687" cy="4902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0" name="직선 화살표 연결선 419"/>
                <p:cNvCxnSpPr>
                  <a:stCxn id="414" idx="5"/>
                  <a:endCxn id="415" idx="0"/>
                </p:cNvCxnSpPr>
                <p:nvPr/>
              </p:nvCxnSpPr>
              <p:spPr bwMode="auto">
                <a:xfrm rot="16200000" flipH="1">
                  <a:off x="1635593" y="2057992"/>
                  <a:ext cx="27766" cy="3738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1" name="직선 화살표 연결선 420"/>
                <p:cNvCxnSpPr>
                  <a:stCxn id="414" idx="6"/>
                  <a:endCxn id="417" idx="2"/>
                </p:cNvCxnSpPr>
                <p:nvPr/>
              </p:nvCxnSpPr>
              <p:spPr bwMode="auto">
                <a:xfrm>
                  <a:off x="1641010" y="2036176"/>
                  <a:ext cx="93120" cy="83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2" name="직선 화살표 연결선 421"/>
                <p:cNvCxnSpPr>
                  <a:stCxn id="415" idx="5"/>
                  <a:endCxn id="416" idx="0"/>
                </p:cNvCxnSpPr>
                <p:nvPr/>
              </p:nvCxnSpPr>
              <p:spPr bwMode="auto">
                <a:xfrm rot="16200000" flipH="1">
                  <a:off x="1685728" y="2161987"/>
                  <a:ext cx="36134" cy="2186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3" name="직선 화살표 연결선 422"/>
                <p:cNvCxnSpPr>
                  <a:stCxn id="418" idx="3"/>
                  <a:endCxn id="416" idx="7"/>
                </p:cNvCxnSpPr>
                <p:nvPr/>
              </p:nvCxnSpPr>
              <p:spPr bwMode="auto">
                <a:xfrm rot="5400000">
                  <a:off x="1754444" y="2173305"/>
                  <a:ext cx="13691" cy="43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4" name="직선 화살표 연결선 423"/>
                <p:cNvCxnSpPr>
                  <a:stCxn id="417" idx="5"/>
                  <a:endCxn id="418" idx="0"/>
                </p:cNvCxnSpPr>
                <p:nvPr/>
              </p:nvCxnSpPr>
              <p:spPr bwMode="auto">
                <a:xfrm rot="16200000" flipH="1">
                  <a:off x="1774360" y="2090553"/>
                  <a:ext cx="52871" cy="1410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5" name="직선 화살표 연결선 424"/>
                <p:cNvCxnSpPr>
                  <a:stCxn id="412" idx="6"/>
                  <a:endCxn id="415" idx="2"/>
                </p:cNvCxnSpPr>
                <p:nvPr/>
              </p:nvCxnSpPr>
              <p:spPr bwMode="auto">
                <a:xfrm>
                  <a:off x="1532370" y="2111490"/>
                  <a:ext cx="10088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6" name="직선 화살표 연결선 425"/>
                <p:cNvCxnSpPr>
                  <a:stCxn id="413" idx="6"/>
                  <a:endCxn id="416" idx="2"/>
                </p:cNvCxnSpPr>
                <p:nvPr/>
              </p:nvCxnSpPr>
              <p:spPr bwMode="auto">
                <a:xfrm>
                  <a:off x="1602210" y="2211909"/>
                  <a:ext cx="77600" cy="16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7" name="직선 화살표 연결선 426"/>
                <p:cNvCxnSpPr>
                  <a:stCxn id="413" idx="1"/>
                  <a:endCxn id="412" idx="4"/>
                </p:cNvCxnSpPr>
                <p:nvPr/>
              </p:nvCxnSpPr>
              <p:spPr bwMode="auto">
                <a:xfrm rot="16200000" flipV="1">
                  <a:off x="1501957" y="2144641"/>
                  <a:ext cx="36134" cy="45147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28" name="Rectangle 5"/>
                <p:cNvSpPr>
                  <a:spLocks noChangeArrowheads="1"/>
                </p:cNvSpPr>
                <p:nvPr/>
              </p:nvSpPr>
              <p:spPr bwMode="auto">
                <a:xfrm>
                  <a:off x="1959131" y="2084384"/>
                  <a:ext cx="186239" cy="87685"/>
                </a:xfrm>
                <a:prstGeom prst="rect">
                  <a:avLst/>
                </a:prstGeom>
                <a:solidFill>
                  <a:srgbClr val="99CCFF"/>
                </a:solidFill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Internal </a:t>
                  </a:r>
                </a:p>
                <a:p>
                  <a:pPr algn="ctr" eaLnBrk="0" hangingPunct="0"/>
                  <a:r>
                    <a:rPr lang="en-US" altLang="ko-KR" sz="1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굴림" pitchFamily="50" charset="-127"/>
                      <a:sym typeface="Symbol" pitchFamily="18" charset="2"/>
                    </a:rPr>
                    <a:t>Transition</a:t>
                  </a:r>
                  <a:endParaRPr lang="en-US" altLang="ko-KR" sz="1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endParaRPr>
                </a:p>
              </p:txBody>
            </p:sp>
            <p:cxnSp>
              <p:nvCxnSpPr>
                <p:cNvPr id="429" name="직선 화살표 연결선 428"/>
                <p:cNvCxnSpPr>
                  <a:stCxn id="409" idx="3"/>
                  <a:endCxn id="411" idx="1"/>
                </p:cNvCxnSpPr>
                <p:nvPr/>
              </p:nvCxnSpPr>
              <p:spPr bwMode="auto">
                <a:xfrm>
                  <a:off x="1347799" y="2128227"/>
                  <a:ext cx="6041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0" name="직선 화살표 연결선 429"/>
                <p:cNvCxnSpPr>
                  <a:stCxn id="428" idx="1"/>
                  <a:endCxn id="411" idx="3"/>
                </p:cNvCxnSpPr>
                <p:nvPr/>
              </p:nvCxnSpPr>
              <p:spPr bwMode="auto">
                <a:xfrm rot="10800000">
                  <a:off x="1904848" y="2128227"/>
                  <a:ext cx="54282" cy="526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1" name="직선 화살표 연결선 430"/>
                <p:cNvCxnSpPr>
                  <a:stCxn id="411" idx="2"/>
                  <a:endCxn id="410" idx="0"/>
                </p:cNvCxnSpPr>
                <p:nvPr/>
              </p:nvCxnSpPr>
              <p:spPr bwMode="auto">
                <a:xfrm rot="5400000">
                  <a:off x="1631424" y="2308157"/>
                  <a:ext cx="50210" cy="338"/>
                </a:xfrm>
                <a:prstGeom prst="straightConnector1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2" name="Shape 431"/>
                <p:cNvCxnSpPr>
                  <a:stCxn id="410" idx="3"/>
                  <a:endCxn id="428" idx="2"/>
                </p:cNvCxnSpPr>
                <p:nvPr/>
              </p:nvCxnSpPr>
              <p:spPr bwMode="auto">
                <a:xfrm flipV="1">
                  <a:off x="1799750" y="2172069"/>
                  <a:ext cx="252501" cy="198837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3" name="Shape 432"/>
                <p:cNvCxnSpPr>
                  <a:stCxn id="410" idx="3"/>
                  <a:endCxn id="408" idx="0"/>
                </p:cNvCxnSpPr>
                <p:nvPr/>
              </p:nvCxnSpPr>
              <p:spPr bwMode="auto">
                <a:xfrm>
                  <a:off x="1799750" y="2370906"/>
                  <a:ext cx="129936" cy="46026"/>
                </a:xfrm>
                <a:prstGeom prst="bentConnector2">
                  <a:avLst/>
                </a:prstGeom>
                <a:solidFill>
                  <a:schemeClr val="accent1"/>
                </a:solidFill>
                <a:ln w="317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435" name="TextBox 434"/>
            <p:cNvSpPr txBox="1"/>
            <p:nvPr/>
          </p:nvSpPr>
          <p:spPr>
            <a:xfrm>
              <a:off x="611893" y="4826874"/>
              <a:ext cx="1055996" cy="2936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/>
                <a:t>Model Base</a:t>
              </a:r>
              <a:endParaRPr lang="ko-KR" altLang="en-US" sz="2000" b="1" dirty="0"/>
            </a:p>
          </p:txBody>
        </p:sp>
      </p:grpSp>
      <p:grpSp>
        <p:nvGrpSpPr>
          <p:cNvPr id="350" name="Group 349"/>
          <p:cNvGrpSpPr/>
          <p:nvPr/>
        </p:nvGrpSpPr>
        <p:grpSpPr>
          <a:xfrm>
            <a:off x="1284231" y="1763745"/>
            <a:ext cx="1916169" cy="1665255"/>
            <a:chOff x="446031" y="3059145"/>
            <a:chExt cx="1350981" cy="1277955"/>
          </a:xfrm>
        </p:grpSpPr>
        <p:sp>
          <p:nvSpPr>
            <p:cNvPr id="436" name="원통 435"/>
            <p:cNvSpPr/>
            <p:nvPr/>
          </p:nvSpPr>
          <p:spPr bwMode="auto">
            <a:xfrm>
              <a:off x="446031" y="3059145"/>
              <a:ext cx="1350981" cy="1277955"/>
            </a:xfrm>
            <a:prstGeom prst="can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0" name="TextBox 689"/>
            <p:cNvSpPr txBox="1"/>
            <p:nvPr/>
          </p:nvSpPr>
          <p:spPr>
            <a:xfrm>
              <a:off x="611893" y="3074250"/>
              <a:ext cx="388377" cy="30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 smtClean="0"/>
                <a:t>SES</a:t>
              </a:r>
              <a:endParaRPr lang="ko-KR" altLang="en-US" sz="2000" b="1" dirty="0"/>
            </a:p>
          </p:txBody>
        </p:sp>
        <p:grpSp>
          <p:nvGrpSpPr>
            <p:cNvPr id="17" name="그룹 760"/>
            <p:cNvGrpSpPr/>
            <p:nvPr/>
          </p:nvGrpSpPr>
          <p:grpSpPr>
            <a:xfrm>
              <a:off x="555570" y="3460788"/>
              <a:ext cx="547695" cy="438156"/>
              <a:chOff x="665109" y="4633929"/>
              <a:chExt cx="3103605" cy="1789137"/>
            </a:xfrm>
          </p:grpSpPr>
          <p:sp>
            <p:nvSpPr>
              <p:cNvPr id="762" name="직사각형 761"/>
              <p:cNvSpPr/>
              <p:nvPr/>
            </p:nvSpPr>
            <p:spPr bwMode="auto">
              <a:xfrm>
                <a:off x="665109" y="4633929"/>
                <a:ext cx="3103605" cy="178913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63" name="TextBox 762"/>
              <p:cNvSpPr txBox="1"/>
              <p:nvPr/>
            </p:nvSpPr>
            <p:spPr>
              <a:xfrm>
                <a:off x="1987227" y="4801239"/>
                <a:ext cx="354269" cy="125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Car 1</a:t>
                </a:r>
                <a:endParaRPr lang="ko-KR" altLang="en-US" sz="200" dirty="0"/>
              </a:p>
            </p:txBody>
          </p:sp>
          <p:sp>
            <p:nvSpPr>
              <p:cNvPr id="764" name="TextBox 763"/>
              <p:cNvSpPr txBox="1"/>
              <p:nvPr/>
            </p:nvSpPr>
            <p:spPr>
              <a:xfrm>
                <a:off x="847678" y="5235192"/>
                <a:ext cx="617689" cy="377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Engine:</a:t>
                </a:r>
              </a:p>
              <a:p>
                <a:r>
                  <a:rPr lang="en-US" altLang="ko-KR" sz="200" i="1" dirty="0" smtClean="0"/>
                  <a:t>Gasoline </a:t>
                </a:r>
              </a:p>
              <a:p>
                <a:r>
                  <a:rPr lang="en-US" altLang="ko-KR" sz="200" i="1" dirty="0" smtClean="0"/>
                  <a:t>Engine</a:t>
                </a:r>
                <a:endParaRPr lang="ko-KR" altLang="en-US" sz="200" i="1" dirty="0"/>
              </a:p>
            </p:txBody>
          </p:sp>
          <p:sp>
            <p:nvSpPr>
              <p:cNvPr id="765" name="TextBox 764"/>
              <p:cNvSpPr txBox="1"/>
              <p:nvPr/>
            </p:nvSpPr>
            <p:spPr>
              <a:xfrm>
                <a:off x="1702245" y="5235192"/>
                <a:ext cx="908367" cy="377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Transmission:</a:t>
                </a:r>
                <a:br>
                  <a:rPr lang="en-US" altLang="ko-KR" sz="200" dirty="0" smtClean="0"/>
                </a:br>
                <a:r>
                  <a:rPr lang="en-US" altLang="ko-KR" sz="200" i="1" dirty="0" smtClean="0"/>
                  <a:t>Automatic </a:t>
                </a:r>
              </a:p>
              <a:p>
                <a:r>
                  <a:rPr lang="en-US" altLang="ko-KR" sz="200" i="1" dirty="0" smtClean="0"/>
                  <a:t>Transmission</a:t>
                </a:r>
                <a:endParaRPr lang="ko-KR" altLang="en-US" sz="200" i="1" dirty="0"/>
              </a:p>
            </p:txBody>
          </p:sp>
          <p:sp>
            <p:nvSpPr>
              <p:cNvPr id="766" name="TextBox 765"/>
              <p:cNvSpPr txBox="1"/>
              <p:nvPr/>
            </p:nvSpPr>
            <p:spPr>
              <a:xfrm>
                <a:off x="2846266" y="5235192"/>
                <a:ext cx="772117" cy="377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Chassis:</a:t>
                </a:r>
              </a:p>
              <a:p>
                <a:r>
                  <a:rPr lang="en-US" altLang="ko-KR" sz="200" i="1" dirty="0" smtClean="0"/>
                  <a:t>Rear Wheel</a:t>
                </a:r>
              </a:p>
              <a:p>
                <a:r>
                  <a:rPr lang="en-US" altLang="ko-KR" sz="200" i="1" dirty="0" smtClean="0"/>
                  <a:t>Chassis</a:t>
                </a:r>
                <a:endParaRPr lang="ko-KR" altLang="en-US" sz="200" i="1" dirty="0"/>
              </a:p>
            </p:txBody>
          </p:sp>
          <p:cxnSp>
            <p:nvCxnSpPr>
              <p:cNvPr id="767" name="꺾인 연결선 766"/>
              <p:cNvCxnSpPr>
                <a:stCxn id="764" idx="0"/>
                <a:endCxn id="763" idx="2"/>
              </p:cNvCxnSpPr>
              <p:nvPr/>
            </p:nvCxnSpPr>
            <p:spPr bwMode="auto">
              <a:xfrm rot="5400000" flipH="1" flipV="1">
                <a:off x="1506304" y="4577134"/>
                <a:ext cx="308275" cy="1007839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68" name="꺾인 연결선 767"/>
              <p:cNvCxnSpPr>
                <a:stCxn id="765" idx="0"/>
                <a:endCxn id="763" idx="2"/>
              </p:cNvCxnSpPr>
              <p:nvPr/>
            </p:nvCxnSpPr>
            <p:spPr bwMode="auto">
              <a:xfrm rot="5400000" flipH="1" flipV="1">
                <a:off x="2006257" y="5077087"/>
                <a:ext cx="308275" cy="7933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69" name="꺾인 연결선 768"/>
              <p:cNvCxnSpPr>
                <a:stCxn id="766" idx="0"/>
                <a:endCxn id="763" idx="2"/>
              </p:cNvCxnSpPr>
              <p:nvPr/>
            </p:nvCxnSpPr>
            <p:spPr bwMode="auto">
              <a:xfrm rot="16200000" flipV="1">
                <a:off x="2544205" y="4547073"/>
                <a:ext cx="308275" cy="1067963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70" name="꺾인 연결선 769"/>
              <p:cNvCxnSpPr>
                <a:stCxn id="771" idx="0"/>
                <a:endCxn id="764" idx="2"/>
              </p:cNvCxnSpPr>
              <p:nvPr/>
            </p:nvCxnSpPr>
            <p:spPr bwMode="auto">
              <a:xfrm rot="16200000" flipV="1">
                <a:off x="1014163" y="5754578"/>
                <a:ext cx="299668" cy="14949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71" name="TextBox 770"/>
              <p:cNvSpPr txBox="1"/>
              <p:nvPr/>
            </p:nvSpPr>
            <p:spPr>
              <a:xfrm>
                <a:off x="939835" y="5911886"/>
                <a:ext cx="463273" cy="251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ko-KR" sz="200" dirty="0" smtClean="0"/>
                  <a:t>6 Cyl</a:t>
                </a:r>
              </a:p>
              <a:p>
                <a:pPr algn="ctr"/>
                <a:r>
                  <a:rPr lang="en-US" altLang="ko-KR" sz="200" dirty="0" smtClean="0"/>
                  <a:t>Engine</a:t>
                </a:r>
              </a:p>
            </p:txBody>
          </p:sp>
        </p:grpSp>
        <p:grpSp>
          <p:nvGrpSpPr>
            <p:cNvPr id="18" name="그룹 771"/>
            <p:cNvGrpSpPr/>
            <p:nvPr/>
          </p:nvGrpSpPr>
          <p:grpSpPr>
            <a:xfrm>
              <a:off x="707970" y="3533814"/>
              <a:ext cx="547695" cy="438156"/>
              <a:chOff x="665109" y="4633929"/>
              <a:chExt cx="3103605" cy="1789137"/>
            </a:xfrm>
          </p:grpSpPr>
          <p:sp>
            <p:nvSpPr>
              <p:cNvPr id="773" name="직사각형 772"/>
              <p:cNvSpPr/>
              <p:nvPr/>
            </p:nvSpPr>
            <p:spPr bwMode="auto">
              <a:xfrm>
                <a:off x="665109" y="4633929"/>
                <a:ext cx="3103605" cy="178913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74" name="TextBox 773"/>
              <p:cNvSpPr txBox="1"/>
              <p:nvPr/>
            </p:nvSpPr>
            <p:spPr>
              <a:xfrm>
                <a:off x="1987227" y="4801239"/>
                <a:ext cx="354269" cy="125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Car 1</a:t>
                </a:r>
                <a:endParaRPr lang="ko-KR" altLang="en-US" sz="200" dirty="0"/>
              </a:p>
            </p:txBody>
          </p:sp>
          <p:sp>
            <p:nvSpPr>
              <p:cNvPr id="775" name="TextBox 774"/>
              <p:cNvSpPr txBox="1"/>
              <p:nvPr/>
            </p:nvSpPr>
            <p:spPr>
              <a:xfrm>
                <a:off x="847678" y="5235192"/>
                <a:ext cx="617689" cy="377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Engine:</a:t>
                </a:r>
              </a:p>
              <a:p>
                <a:r>
                  <a:rPr lang="en-US" altLang="ko-KR" sz="200" i="1" dirty="0" smtClean="0"/>
                  <a:t>Gasoline </a:t>
                </a:r>
              </a:p>
              <a:p>
                <a:r>
                  <a:rPr lang="en-US" altLang="ko-KR" sz="200" i="1" dirty="0" smtClean="0"/>
                  <a:t>Engine</a:t>
                </a:r>
                <a:endParaRPr lang="ko-KR" altLang="en-US" sz="200" i="1" dirty="0"/>
              </a:p>
            </p:txBody>
          </p:sp>
          <p:sp>
            <p:nvSpPr>
              <p:cNvPr id="776" name="TextBox 775"/>
              <p:cNvSpPr txBox="1"/>
              <p:nvPr/>
            </p:nvSpPr>
            <p:spPr>
              <a:xfrm>
                <a:off x="1702245" y="5235192"/>
                <a:ext cx="908367" cy="377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Transmission:</a:t>
                </a:r>
                <a:br>
                  <a:rPr lang="en-US" altLang="ko-KR" sz="200" dirty="0" smtClean="0"/>
                </a:br>
                <a:r>
                  <a:rPr lang="en-US" altLang="ko-KR" sz="200" i="1" dirty="0" smtClean="0"/>
                  <a:t>Automatic </a:t>
                </a:r>
              </a:p>
              <a:p>
                <a:r>
                  <a:rPr lang="en-US" altLang="ko-KR" sz="200" i="1" dirty="0" smtClean="0"/>
                  <a:t>Transmission</a:t>
                </a:r>
                <a:endParaRPr lang="ko-KR" altLang="en-US" sz="200" i="1" dirty="0"/>
              </a:p>
            </p:txBody>
          </p:sp>
          <p:sp>
            <p:nvSpPr>
              <p:cNvPr id="777" name="TextBox 776"/>
              <p:cNvSpPr txBox="1"/>
              <p:nvPr/>
            </p:nvSpPr>
            <p:spPr>
              <a:xfrm>
                <a:off x="2846266" y="5235192"/>
                <a:ext cx="772117" cy="377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Chassis:</a:t>
                </a:r>
              </a:p>
              <a:p>
                <a:r>
                  <a:rPr lang="en-US" altLang="ko-KR" sz="200" i="1" dirty="0" smtClean="0"/>
                  <a:t>Rear Wheel</a:t>
                </a:r>
              </a:p>
              <a:p>
                <a:r>
                  <a:rPr lang="en-US" altLang="ko-KR" sz="200" i="1" dirty="0" smtClean="0"/>
                  <a:t>Chassis</a:t>
                </a:r>
                <a:endParaRPr lang="ko-KR" altLang="en-US" sz="200" i="1" dirty="0"/>
              </a:p>
            </p:txBody>
          </p:sp>
          <p:cxnSp>
            <p:nvCxnSpPr>
              <p:cNvPr id="778" name="꺾인 연결선 777"/>
              <p:cNvCxnSpPr>
                <a:stCxn id="775" idx="0"/>
                <a:endCxn id="774" idx="2"/>
              </p:cNvCxnSpPr>
              <p:nvPr/>
            </p:nvCxnSpPr>
            <p:spPr bwMode="auto">
              <a:xfrm rot="5400000" flipH="1" flipV="1">
                <a:off x="1506304" y="4577134"/>
                <a:ext cx="308275" cy="1007839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79" name="꺾인 연결선 778"/>
              <p:cNvCxnSpPr>
                <a:stCxn id="776" idx="0"/>
                <a:endCxn id="774" idx="2"/>
              </p:cNvCxnSpPr>
              <p:nvPr/>
            </p:nvCxnSpPr>
            <p:spPr bwMode="auto">
              <a:xfrm rot="5400000" flipH="1" flipV="1">
                <a:off x="2006257" y="5077087"/>
                <a:ext cx="308275" cy="7933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80" name="꺾인 연결선 779"/>
              <p:cNvCxnSpPr>
                <a:stCxn id="777" idx="0"/>
                <a:endCxn id="774" idx="2"/>
              </p:cNvCxnSpPr>
              <p:nvPr/>
            </p:nvCxnSpPr>
            <p:spPr bwMode="auto">
              <a:xfrm rot="16200000" flipV="1">
                <a:off x="2544205" y="4547073"/>
                <a:ext cx="308275" cy="1067963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81" name="꺾인 연결선 780"/>
              <p:cNvCxnSpPr>
                <a:stCxn id="782" idx="0"/>
                <a:endCxn id="775" idx="2"/>
              </p:cNvCxnSpPr>
              <p:nvPr/>
            </p:nvCxnSpPr>
            <p:spPr bwMode="auto">
              <a:xfrm rot="16200000" flipV="1">
                <a:off x="1014163" y="5754578"/>
                <a:ext cx="299668" cy="14949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82" name="TextBox 781"/>
              <p:cNvSpPr txBox="1"/>
              <p:nvPr/>
            </p:nvSpPr>
            <p:spPr>
              <a:xfrm>
                <a:off x="939835" y="5911886"/>
                <a:ext cx="463273" cy="251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ko-KR" sz="200" dirty="0" smtClean="0"/>
                  <a:t>6 Cyl</a:t>
                </a:r>
              </a:p>
              <a:p>
                <a:pPr algn="ctr"/>
                <a:r>
                  <a:rPr lang="en-US" altLang="ko-KR" sz="200" dirty="0" smtClean="0"/>
                  <a:t>Engine</a:t>
                </a:r>
              </a:p>
            </p:txBody>
          </p:sp>
        </p:grpSp>
        <p:grpSp>
          <p:nvGrpSpPr>
            <p:cNvPr id="19" name="그룹 782"/>
            <p:cNvGrpSpPr/>
            <p:nvPr/>
          </p:nvGrpSpPr>
          <p:grpSpPr>
            <a:xfrm>
              <a:off x="860370" y="3606840"/>
              <a:ext cx="547695" cy="438156"/>
              <a:chOff x="665109" y="4633929"/>
              <a:chExt cx="3103605" cy="1789137"/>
            </a:xfrm>
          </p:grpSpPr>
          <p:sp>
            <p:nvSpPr>
              <p:cNvPr id="784" name="직사각형 783"/>
              <p:cNvSpPr/>
              <p:nvPr/>
            </p:nvSpPr>
            <p:spPr bwMode="auto">
              <a:xfrm>
                <a:off x="665109" y="4633929"/>
                <a:ext cx="3103605" cy="178913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85" name="TextBox 784"/>
              <p:cNvSpPr txBox="1"/>
              <p:nvPr/>
            </p:nvSpPr>
            <p:spPr>
              <a:xfrm>
                <a:off x="1987227" y="4801239"/>
                <a:ext cx="354269" cy="125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Car 1</a:t>
                </a:r>
                <a:endParaRPr lang="ko-KR" altLang="en-US" sz="200" dirty="0"/>
              </a:p>
            </p:txBody>
          </p:sp>
          <p:sp>
            <p:nvSpPr>
              <p:cNvPr id="786" name="TextBox 785"/>
              <p:cNvSpPr txBox="1"/>
              <p:nvPr/>
            </p:nvSpPr>
            <p:spPr>
              <a:xfrm>
                <a:off x="847678" y="5235192"/>
                <a:ext cx="617689" cy="377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Engine:</a:t>
                </a:r>
              </a:p>
              <a:p>
                <a:r>
                  <a:rPr lang="en-US" altLang="ko-KR" sz="200" i="1" dirty="0" smtClean="0"/>
                  <a:t>Gasoline </a:t>
                </a:r>
              </a:p>
              <a:p>
                <a:r>
                  <a:rPr lang="en-US" altLang="ko-KR" sz="200" i="1" dirty="0" smtClean="0"/>
                  <a:t>Engine</a:t>
                </a:r>
                <a:endParaRPr lang="ko-KR" altLang="en-US" sz="200" i="1" dirty="0"/>
              </a:p>
            </p:txBody>
          </p:sp>
          <p:sp>
            <p:nvSpPr>
              <p:cNvPr id="787" name="TextBox 786"/>
              <p:cNvSpPr txBox="1"/>
              <p:nvPr/>
            </p:nvSpPr>
            <p:spPr>
              <a:xfrm>
                <a:off x="1702245" y="5235192"/>
                <a:ext cx="908367" cy="377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Transmission:</a:t>
                </a:r>
                <a:br>
                  <a:rPr lang="en-US" altLang="ko-KR" sz="200" dirty="0" smtClean="0"/>
                </a:br>
                <a:r>
                  <a:rPr lang="en-US" altLang="ko-KR" sz="200" i="1" dirty="0" smtClean="0"/>
                  <a:t>Automatic </a:t>
                </a:r>
              </a:p>
              <a:p>
                <a:r>
                  <a:rPr lang="en-US" altLang="ko-KR" sz="200" i="1" dirty="0" smtClean="0"/>
                  <a:t>Transmission</a:t>
                </a:r>
                <a:endParaRPr lang="ko-KR" altLang="en-US" sz="200" i="1" dirty="0"/>
              </a:p>
            </p:txBody>
          </p:sp>
          <p:sp>
            <p:nvSpPr>
              <p:cNvPr id="788" name="TextBox 787"/>
              <p:cNvSpPr txBox="1"/>
              <p:nvPr/>
            </p:nvSpPr>
            <p:spPr>
              <a:xfrm>
                <a:off x="2846266" y="5235192"/>
                <a:ext cx="772117" cy="377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Chassis:</a:t>
                </a:r>
              </a:p>
              <a:p>
                <a:r>
                  <a:rPr lang="en-US" altLang="ko-KR" sz="200" i="1" dirty="0" smtClean="0"/>
                  <a:t>Rear Wheel</a:t>
                </a:r>
              </a:p>
              <a:p>
                <a:r>
                  <a:rPr lang="en-US" altLang="ko-KR" sz="200" i="1" dirty="0" smtClean="0"/>
                  <a:t>Chassis</a:t>
                </a:r>
                <a:endParaRPr lang="ko-KR" altLang="en-US" sz="200" i="1" dirty="0"/>
              </a:p>
            </p:txBody>
          </p:sp>
          <p:cxnSp>
            <p:nvCxnSpPr>
              <p:cNvPr id="789" name="꺾인 연결선 788"/>
              <p:cNvCxnSpPr>
                <a:stCxn id="786" idx="0"/>
                <a:endCxn id="785" idx="2"/>
              </p:cNvCxnSpPr>
              <p:nvPr/>
            </p:nvCxnSpPr>
            <p:spPr bwMode="auto">
              <a:xfrm rot="5400000" flipH="1" flipV="1">
                <a:off x="1506304" y="4577134"/>
                <a:ext cx="308275" cy="1007839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0" name="꺾인 연결선 789"/>
              <p:cNvCxnSpPr>
                <a:stCxn id="787" idx="0"/>
                <a:endCxn id="785" idx="2"/>
              </p:cNvCxnSpPr>
              <p:nvPr/>
            </p:nvCxnSpPr>
            <p:spPr bwMode="auto">
              <a:xfrm rot="5400000" flipH="1" flipV="1">
                <a:off x="2006257" y="5077087"/>
                <a:ext cx="308275" cy="7933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1" name="꺾인 연결선 790"/>
              <p:cNvCxnSpPr>
                <a:stCxn id="788" idx="0"/>
                <a:endCxn id="785" idx="2"/>
              </p:cNvCxnSpPr>
              <p:nvPr/>
            </p:nvCxnSpPr>
            <p:spPr bwMode="auto">
              <a:xfrm rot="16200000" flipV="1">
                <a:off x="2544205" y="4547073"/>
                <a:ext cx="308275" cy="1067963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2" name="꺾인 연결선 791"/>
              <p:cNvCxnSpPr>
                <a:stCxn id="793" idx="0"/>
                <a:endCxn id="786" idx="2"/>
              </p:cNvCxnSpPr>
              <p:nvPr/>
            </p:nvCxnSpPr>
            <p:spPr bwMode="auto">
              <a:xfrm rot="16200000" flipV="1">
                <a:off x="1014163" y="5754578"/>
                <a:ext cx="299668" cy="14949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93" name="TextBox 792"/>
              <p:cNvSpPr txBox="1"/>
              <p:nvPr/>
            </p:nvSpPr>
            <p:spPr>
              <a:xfrm>
                <a:off x="939835" y="5911886"/>
                <a:ext cx="463273" cy="251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ko-KR" sz="200" dirty="0" smtClean="0"/>
                  <a:t>6 Cyl</a:t>
                </a:r>
              </a:p>
              <a:p>
                <a:pPr algn="ctr"/>
                <a:r>
                  <a:rPr lang="en-US" altLang="ko-KR" sz="200" dirty="0" smtClean="0"/>
                  <a:t>Engine</a:t>
                </a:r>
              </a:p>
            </p:txBody>
          </p:sp>
        </p:grpSp>
        <p:grpSp>
          <p:nvGrpSpPr>
            <p:cNvPr id="20" name="그룹 793"/>
            <p:cNvGrpSpPr/>
            <p:nvPr/>
          </p:nvGrpSpPr>
          <p:grpSpPr>
            <a:xfrm>
              <a:off x="1012770" y="3679866"/>
              <a:ext cx="547695" cy="438156"/>
              <a:chOff x="665109" y="4633929"/>
              <a:chExt cx="3103605" cy="1789137"/>
            </a:xfrm>
          </p:grpSpPr>
          <p:sp>
            <p:nvSpPr>
              <p:cNvPr id="795" name="직사각형 794"/>
              <p:cNvSpPr/>
              <p:nvPr/>
            </p:nvSpPr>
            <p:spPr bwMode="auto">
              <a:xfrm>
                <a:off x="665109" y="4633929"/>
                <a:ext cx="3103605" cy="178913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96" name="TextBox 795"/>
              <p:cNvSpPr txBox="1"/>
              <p:nvPr/>
            </p:nvSpPr>
            <p:spPr>
              <a:xfrm>
                <a:off x="1987227" y="4801239"/>
                <a:ext cx="354269" cy="125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Car 1</a:t>
                </a:r>
                <a:endParaRPr lang="ko-KR" altLang="en-US" sz="200" dirty="0"/>
              </a:p>
            </p:txBody>
          </p:sp>
          <p:sp>
            <p:nvSpPr>
              <p:cNvPr id="797" name="TextBox 796"/>
              <p:cNvSpPr txBox="1"/>
              <p:nvPr/>
            </p:nvSpPr>
            <p:spPr>
              <a:xfrm>
                <a:off x="847678" y="5235192"/>
                <a:ext cx="617689" cy="377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Engine:</a:t>
                </a:r>
              </a:p>
              <a:p>
                <a:r>
                  <a:rPr lang="en-US" altLang="ko-KR" sz="200" i="1" dirty="0" smtClean="0"/>
                  <a:t>Gasoline </a:t>
                </a:r>
              </a:p>
              <a:p>
                <a:r>
                  <a:rPr lang="en-US" altLang="ko-KR" sz="200" i="1" dirty="0" smtClean="0"/>
                  <a:t>Engine</a:t>
                </a:r>
                <a:endParaRPr lang="ko-KR" altLang="en-US" sz="200" i="1" dirty="0"/>
              </a:p>
            </p:txBody>
          </p:sp>
          <p:sp>
            <p:nvSpPr>
              <p:cNvPr id="798" name="TextBox 797"/>
              <p:cNvSpPr txBox="1"/>
              <p:nvPr/>
            </p:nvSpPr>
            <p:spPr>
              <a:xfrm>
                <a:off x="1702245" y="5235192"/>
                <a:ext cx="908367" cy="377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Transmission:</a:t>
                </a:r>
                <a:br>
                  <a:rPr lang="en-US" altLang="ko-KR" sz="200" dirty="0" smtClean="0"/>
                </a:br>
                <a:r>
                  <a:rPr lang="en-US" altLang="ko-KR" sz="200" i="1" dirty="0" smtClean="0"/>
                  <a:t>Automatic </a:t>
                </a:r>
              </a:p>
              <a:p>
                <a:r>
                  <a:rPr lang="en-US" altLang="ko-KR" sz="200" i="1" dirty="0" smtClean="0"/>
                  <a:t>Transmission</a:t>
                </a:r>
                <a:endParaRPr lang="ko-KR" altLang="en-US" sz="200" i="1" dirty="0"/>
              </a:p>
            </p:txBody>
          </p:sp>
          <p:sp>
            <p:nvSpPr>
              <p:cNvPr id="799" name="TextBox 798"/>
              <p:cNvSpPr txBox="1"/>
              <p:nvPr/>
            </p:nvSpPr>
            <p:spPr>
              <a:xfrm>
                <a:off x="2846266" y="5235192"/>
                <a:ext cx="772117" cy="377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Chassis:</a:t>
                </a:r>
              </a:p>
              <a:p>
                <a:r>
                  <a:rPr lang="en-US" altLang="ko-KR" sz="200" i="1" dirty="0" smtClean="0"/>
                  <a:t>Rear Wheel</a:t>
                </a:r>
              </a:p>
              <a:p>
                <a:r>
                  <a:rPr lang="en-US" altLang="ko-KR" sz="200" i="1" dirty="0" smtClean="0"/>
                  <a:t>Chassis</a:t>
                </a:r>
                <a:endParaRPr lang="ko-KR" altLang="en-US" sz="200" i="1" dirty="0"/>
              </a:p>
            </p:txBody>
          </p:sp>
          <p:cxnSp>
            <p:nvCxnSpPr>
              <p:cNvPr id="800" name="꺾인 연결선 799"/>
              <p:cNvCxnSpPr>
                <a:stCxn id="797" idx="0"/>
                <a:endCxn id="796" idx="2"/>
              </p:cNvCxnSpPr>
              <p:nvPr/>
            </p:nvCxnSpPr>
            <p:spPr bwMode="auto">
              <a:xfrm rot="5400000" flipH="1" flipV="1">
                <a:off x="1506304" y="4577134"/>
                <a:ext cx="308275" cy="1007839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1" name="꺾인 연결선 800"/>
              <p:cNvCxnSpPr>
                <a:stCxn id="798" idx="0"/>
                <a:endCxn id="796" idx="2"/>
              </p:cNvCxnSpPr>
              <p:nvPr/>
            </p:nvCxnSpPr>
            <p:spPr bwMode="auto">
              <a:xfrm rot="5400000" flipH="1" flipV="1">
                <a:off x="2006257" y="5077087"/>
                <a:ext cx="308275" cy="7933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2" name="꺾인 연결선 801"/>
              <p:cNvCxnSpPr>
                <a:stCxn id="799" idx="0"/>
                <a:endCxn id="796" idx="2"/>
              </p:cNvCxnSpPr>
              <p:nvPr/>
            </p:nvCxnSpPr>
            <p:spPr bwMode="auto">
              <a:xfrm rot="16200000" flipV="1">
                <a:off x="2544205" y="4547073"/>
                <a:ext cx="308275" cy="1067963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3" name="꺾인 연결선 802"/>
              <p:cNvCxnSpPr>
                <a:stCxn id="804" idx="0"/>
                <a:endCxn id="797" idx="2"/>
              </p:cNvCxnSpPr>
              <p:nvPr/>
            </p:nvCxnSpPr>
            <p:spPr bwMode="auto">
              <a:xfrm rot="16200000" flipV="1">
                <a:off x="1014163" y="5754578"/>
                <a:ext cx="299668" cy="14949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04" name="TextBox 803"/>
              <p:cNvSpPr txBox="1"/>
              <p:nvPr/>
            </p:nvSpPr>
            <p:spPr>
              <a:xfrm>
                <a:off x="939835" y="5911886"/>
                <a:ext cx="463273" cy="251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ko-KR" sz="200" dirty="0" smtClean="0"/>
                  <a:t>6 Cyl</a:t>
                </a:r>
              </a:p>
              <a:p>
                <a:pPr algn="ctr"/>
                <a:r>
                  <a:rPr lang="en-US" altLang="ko-KR" sz="200" dirty="0" smtClean="0"/>
                  <a:t>Engine</a:t>
                </a:r>
              </a:p>
            </p:txBody>
          </p:sp>
        </p:grpSp>
        <p:grpSp>
          <p:nvGrpSpPr>
            <p:cNvPr id="21" name="그룹 804"/>
            <p:cNvGrpSpPr/>
            <p:nvPr/>
          </p:nvGrpSpPr>
          <p:grpSpPr>
            <a:xfrm>
              <a:off x="1165170" y="3752892"/>
              <a:ext cx="547695" cy="438156"/>
              <a:chOff x="665109" y="4633929"/>
              <a:chExt cx="3103605" cy="1789137"/>
            </a:xfrm>
          </p:grpSpPr>
          <p:sp>
            <p:nvSpPr>
              <p:cNvPr id="806" name="직사각형 805"/>
              <p:cNvSpPr/>
              <p:nvPr/>
            </p:nvSpPr>
            <p:spPr bwMode="auto">
              <a:xfrm>
                <a:off x="665109" y="4633929"/>
                <a:ext cx="3103605" cy="178913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07" name="TextBox 806"/>
              <p:cNvSpPr txBox="1"/>
              <p:nvPr/>
            </p:nvSpPr>
            <p:spPr>
              <a:xfrm>
                <a:off x="1987227" y="4801239"/>
                <a:ext cx="354269" cy="125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Car 1</a:t>
                </a:r>
                <a:endParaRPr lang="ko-KR" altLang="en-US" sz="200" dirty="0"/>
              </a:p>
            </p:txBody>
          </p:sp>
          <p:sp>
            <p:nvSpPr>
              <p:cNvPr id="808" name="TextBox 807"/>
              <p:cNvSpPr txBox="1"/>
              <p:nvPr/>
            </p:nvSpPr>
            <p:spPr>
              <a:xfrm>
                <a:off x="847678" y="5235192"/>
                <a:ext cx="617689" cy="377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Engine:</a:t>
                </a:r>
              </a:p>
              <a:p>
                <a:r>
                  <a:rPr lang="en-US" altLang="ko-KR" sz="200" i="1" dirty="0" smtClean="0"/>
                  <a:t>Gasoline </a:t>
                </a:r>
              </a:p>
              <a:p>
                <a:r>
                  <a:rPr lang="en-US" altLang="ko-KR" sz="200" i="1" dirty="0" smtClean="0"/>
                  <a:t>Engine</a:t>
                </a:r>
                <a:endParaRPr lang="ko-KR" altLang="en-US" sz="200" i="1" dirty="0"/>
              </a:p>
            </p:txBody>
          </p:sp>
          <p:sp>
            <p:nvSpPr>
              <p:cNvPr id="809" name="TextBox 808"/>
              <p:cNvSpPr txBox="1"/>
              <p:nvPr/>
            </p:nvSpPr>
            <p:spPr>
              <a:xfrm>
                <a:off x="1702245" y="5235192"/>
                <a:ext cx="908367" cy="377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Transmission:</a:t>
                </a:r>
                <a:br>
                  <a:rPr lang="en-US" altLang="ko-KR" sz="200" dirty="0" smtClean="0"/>
                </a:br>
                <a:r>
                  <a:rPr lang="en-US" altLang="ko-KR" sz="200" i="1" dirty="0" smtClean="0"/>
                  <a:t>Automatic </a:t>
                </a:r>
              </a:p>
              <a:p>
                <a:r>
                  <a:rPr lang="en-US" altLang="ko-KR" sz="200" i="1" dirty="0" smtClean="0"/>
                  <a:t>Transmission</a:t>
                </a:r>
                <a:endParaRPr lang="ko-KR" altLang="en-US" sz="200" i="1" dirty="0"/>
              </a:p>
            </p:txBody>
          </p:sp>
          <p:sp>
            <p:nvSpPr>
              <p:cNvPr id="810" name="TextBox 809"/>
              <p:cNvSpPr txBox="1"/>
              <p:nvPr/>
            </p:nvSpPr>
            <p:spPr>
              <a:xfrm>
                <a:off x="2846266" y="5235192"/>
                <a:ext cx="772117" cy="377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00" dirty="0" smtClean="0"/>
                  <a:t>Chassis:</a:t>
                </a:r>
              </a:p>
              <a:p>
                <a:r>
                  <a:rPr lang="en-US" altLang="ko-KR" sz="200" i="1" dirty="0" smtClean="0"/>
                  <a:t>Rear Wheel</a:t>
                </a:r>
              </a:p>
              <a:p>
                <a:r>
                  <a:rPr lang="en-US" altLang="ko-KR" sz="200" i="1" dirty="0" smtClean="0"/>
                  <a:t>Chassis</a:t>
                </a:r>
                <a:endParaRPr lang="ko-KR" altLang="en-US" sz="200" i="1" dirty="0"/>
              </a:p>
            </p:txBody>
          </p:sp>
          <p:cxnSp>
            <p:nvCxnSpPr>
              <p:cNvPr id="811" name="꺾인 연결선 810"/>
              <p:cNvCxnSpPr>
                <a:stCxn id="808" idx="0"/>
                <a:endCxn id="807" idx="2"/>
              </p:cNvCxnSpPr>
              <p:nvPr/>
            </p:nvCxnSpPr>
            <p:spPr bwMode="auto">
              <a:xfrm rot="5400000" flipH="1" flipV="1">
                <a:off x="1506304" y="4577134"/>
                <a:ext cx="308275" cy="1007839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2" name="꺾인 연결선 811"/>
              <p:cNvCxnSpPr>
                <a:stCxn id="809" idx="0"/>
                <a:endCxn id="807" idx="2"/>
              </p:cNvCxnSpPr>
              <p:nvPr/>
            </p:nvCxnSpPr>
            <p:spPr bwMode="auto">
              <a:xfrm rot="5400000" flipH="1" flipV="1">
                <a:off x="2006257" y="5077087"/>
                <a:ext cx="308275" cy="7933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3" name="꺾인 연결선 812"/>
              <p:cNvCxnSpPr>
                <a:stCxn id="810" idx="0"/>
                <a:endCxn id="807" idx="2"/>
              </p:cNvCxnSpPr>
              <p:nvPr/>
            </p:nvCxnSpPr>
            <p:spPr bwMode="auto">
              <a:xfrm rot="16200000" flipV="1">
                <a:off x="2544205" y="4547073"/>
                <a:ext cx="308275" cy="1067963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4" name="꺾인 연결선 813"/>
              <p:cNvCxnSpPr>
                <a:stCxn id="815" idx="0"/>
                <a:endCxn id="808" idx="2"/>
              </p:cNvCxnSpPr>
              <p:nvPr/>
            </p:nvCxnSpPr>
            <p:spPr bwMode="auto">
              <a:xfrm rot="16200000" flipV="1">
                <a:off x="1014163" y="5754578"/>
                <a:ext cx="299668" cy="14949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15" name="TextBox 814"/>
              <p:cNvSpPr txBox="1"/>
              <p:nvPr/>
            </p:nvSpPr>
            <p:spPr>
              <a:xfrm>
                <a:off x="939835" y="5911886"/>
                <a:ext cx="463273" cy="251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ko-KR" sz="200" dirty="0" smtClean="0"/>
                  <a:t>6 Cyl</a:t>
                </a:r>
              </a:p>
              <a:p>
                <a:pPr algn="ctr"/>
                <a:r>
                  <a:rPr lang="en-US" altLang="ko-KR" sz="200" dirty="0" smtClean="0"/>
                  <a:t>Engine</a:t>
                </a:r>
              </a:p>
            </p:txBody>
          </p:sp>
        </p:grpSp>
      </p:grpSp>
      <p:sp>
        <p:nvSpPr>
          <p:cNvPr id="822" name="자유형 821"/>
          <p:cNvSpPr/>
          <p:nvPr/>
        </p:nvSpPr>
        <p:spPr bwMode="auto">
          <a:xfrm>
            <a:off x="3733800" y="2133600"/>
            <a:ext cx="3124200" cy="2819400"/>
          </a:xfrm>
          <a:custGeom>
            <a:avLst/>
            <a:gdLst>
              <a:gd name="connsiteX0" fmla="*/ 0 w 4533900"/>
              <a:gd name="connsiteY0" fmla="*/ 1152525 h 1354137"/>
              <a:gd name="connsiteX1" fmla="*/ 3248025 w 4533900"/>
              <a:gd name="connsiteY1" fmla="*/ 1162050 h 1354137"/>
              <a:gd name="connsiteX2" fmla="*/ 4533900 w 4533900"/>
              <a:gd name="connsiteY2" fmla="*/ 0 h 135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33900" h="1354137">
                <a:moveTo>
                  <a:pt x="0" y="1152525"/>
                </a:moveTo>
                <a:cubicBezTo>
                  <a:pt x="1246187" y="1253331"/>
                  <a:pt x="2492375" y="1354137"/>
                  <a:pt x="3248025" y="1162050"/>
                </a:cubicBezTo>
                <a:cubicBezTo>
                  <a:pt x="4003675" y="969963"/>
                  <a:pt x="4268787" y="484981"/>
                  <a:pt x="4533900" y="0"/>
                </a:cubicBezTo>
              </a:path>
            </a:pathLst>
          </a:custGeom>
          <a:noFill/>
          <a:ln w="9525" cap="flat" cmpd="sng" algn="ctr">
            <a:solidFill>
              <a:srgbClr val="0000FF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4" name="자유형 823"/>
          <p:cNvSpPr/>
          <p:nvPr/>
        </p:nvSpPr>
        <p:spPr bwMode="auto">
          <a:xfrm>
            <a:off x="1960561" y="1449428"/>
            <a:ext cx="2535239" cy="684172"/>
          </a:xfrm>
          <a:custGeom>
            <a:avLst/>
            <a:gdLst>
              <a:gd name="connsiteX0" fmla="*/ 0 w 3324225"/>
              <a:gd name="connsiteY0" fmla="*/ 300037 h 1071562"/>
              <a:gd name="connsiteX1" fmla="*/ 1295400 w 3324225"/>
              <a:gd name="connsiteY1" fmla="*/ 128587 h 1071562"/>
              <a:gd name="connsiteX2" fmla="*/ 3324225 w 3324225"/>
              <a:gd name="connsiteY2" fmla="*/ 1071562 h 107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4225" h="1071562">
                <a:moveTo>
                  <a:pt x="0" y="300037"/>
                </a:moveTo>
                <a:cubicBezTo>
                  <a:pt x="370681" y="150018"/>
                  <a:pt x="741363" y="0"/>
                  <a:pt x="1295400" y="128587"/>
                </a:cubicBezTo>
                <a:cubicBezTo>
                  <a:pt x="1849438" y="257175"/>
                  <a:pt x="2586831" y="664368"/>
                  <a:pt x="3324225" y="1071562"/>
                </a:cubicBezTo>
              </a:path>
            </a:pathLst>
          </a:custGeom>
          <a:noFill/>
          <a:ln w="9525" cap="flat" cmpd="sng" algn="ctr">
            <a:solidFill>
              <a:srgbClr val="0000FF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1" name="제목 480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lvl="0"/>
            <a:r>
              <a:rPr lang="en-US" altLang="ko-KR" dirty="0" smtClean="0"/>
              <a:t>Basic Infrastructure</a:t>
            </a:r>
            <a:endParaRPr lang="ko-KR" altLang="en-US" dirty="0"/>
          </a:p>
        </p:txBody>
      </p:sp>
      <p:sp>
        <p:nvSpPr>
          <p:cNvPr id="505" name="TextBox 504"/>
          <p:cNvSpPr txBox="1"/>
          <p:nvPr/>
        </p:nvSpPr>
        <p:spPr>
          <a:xfrm>
            <a:off x="3048000" y="1295400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Pruning</a:t>
            </a:r>
            <a:endParaRPr lang="en-US" sz="2400" dirty="0"/>
          </a:p>
        </p:txBody>
      </p:sp>
      <p:sp>
        <p:nvSpPr>
          <p:cNvPr id="506" name="Isosceles Triangle 505"/>
          <p:cNvSpPr/>
          <p:nvPr/>
        </p:nvSpPr>
        <p:spPr>
          <a:xfrm>
            <a:off x="4267200" y="1828800"/>
            <a:ext cx="12954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PES</a:t>
            </a:r>
            <a:endParaRPr lang="en-US" dirty="0"/>
          </a:p>
        </p:txBody>
      </p:sp>
      <p:sp>
        <p:nvSpPr>
          <p:cNvPr id="507" name="자유형 823"/>
          <p:cNvSpPr/>
          <p:nvPr/>
        </p:nvSpPr>
        <p:spPr bwMode="auto">
          <a:xfrm>
            <a:off x="5181600" y="1905000"/>
            <a:ext cx="2763839" cy="684172"/>
          </a:xfrm>
          <a:custGeom>
            <a:avLst/>
            <a:gdLst>
              <a:gd name="connsiteX0" fmla="*/ 0 w 3324225"/>
              <a:gd name="connsiteY0" fmla="*/ 300037 h 1071562"/>
              <a:gd name="connsiteX1" fmla="*/ 1295400 w 3324225"/>
              <a:gd name="connsiteY1" fmla="*/ 128587 h 1071562"/>
              <a:gd name="connsiteX2" fmla="*/ 3324225 w 3324225"/>
              <a:gd name="connsiteY2" fmla="*/ 1071562 h 107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4225" h="1071562">
                <a:moveTo>
                  <a:pt x="0" y="300037"/>
                </a:moveTo>
                <a:cubicBezTo>
                  <a:pt x="370681" y="150018"/>
                  <a:pt x="741363" y="0"/>
                  <a:pt x="1295400" y="128587"/>
                </a:cubicBezTo>
                <a:cubicBezTo>
                  <a:pt x="1849438" y="257175"/>
                  <a:pt x="2586831" y="664368"/>
                  <a:pt x="3324225" y="1071562"/>
                </a:cubicBezTo>
              </a:path>
            </a:pathLst>
          </a:custGeom>
          <a:noFill/>
          <a:ln w="9525" cap="flat" cmpd="sng" algn="ctr">
            <a:solidFill>
              <a:srgbClr val="0000FF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8" name="TextBox 507"/>
          <p:cNvSpPr txBox="1"/>
          <p:nvPr/>
        </p:nvSpPr>
        <p:spPr>
          <a:xfrm>
            <a:off x="5943600" y="1600200"/>
            <a:ext cx="2088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Transformation</a:t>
            </a:r>
            <a:endParaRPr lang="en-US" sz="2400" dirty="0"/>
          </a:p>
        </p:txBody>
      </p:sp>
      <p:sp>
        <p:nvSpPr>
          <p:cNvPr id="509" name="Rectangle 508"/>
          <p:cNvSpPr/>
          <p:nvPr/>
        </p:nvSpPr>
        <p:spPr>
          <a:xfrm>
            <a:off x="7467600" y="2667000"/>
            <a:ext cx="14478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Rectangle 509"/>
          <p:cNvSpPr/>
          <p:nvPr/>
        </p:nvSpPr>
        <p:spPr>
          <a:xfrm>
            <a:off x="7467600" y="2667000"/>
            <a:ext cx="16002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Simulation Model</a:t>
            </a:r>
            <a:endParaRPr lang="en-US" sz="2400" dirty="0"/>
          </a:p>
        </p:txBody>
      </p:sp>
      <p:sp>
        <p:nvSpPr>
          <p:cNvPr id="437" name="원통 180"/>
          <p:cNvSpPr/>
          <p:nvPr/>
        </p:nvSpPr>
        <p:spPr bwMode="auto">
          <a:xfrm>
            <a:off x="838200" y="4506969"/>
            <a:ext cx="1905000" cy="1893831"/>
          </a:xfrm>
          <a:prstGeom prst="ca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38" name="그룹 433"/>
          <p:cNvGrpSpPr/>
          <p:nvPr/>
        </p:nvGrpSpPr>
        <p:grpSpPr>
          <a:xfrm>
            <a:off x="1037114" y="5016647"/>
            <a:ext cx="1491864" cy="945346"/>
            <a:chOff x="957213" y="4633929"/>
            <a:chExt cx="1570059" cy="1022364"/>
          </a:xfrm>
        </p:grpSpPr>
        <p:grpSp>
          <p:nvGrpSpPr>
            <p:cNvPr id="440" name="그룹 181"/>
            <p:cNvGrpSpPr/>
            <p:nvPr/>
          </p:nvGrpSpPr>
          <p:grpSpPr>
            <a:xfrm>
              <a:off x="957213" y="4633929"/>
              <a:ext cx="474669" cy="292104"/>
              <a:chOff x="1103266" y="1936960"/>
              <a:chExt cx="1089282" cy="579215"/>
            </a:xfrm>
          </p:grpSpPr>
          <p:sp>
            <p:nvSpPr>
              <p:cNvPr id="672" name="직사각형 182"/>
              <p:cNvSpPr/>
              <p:nvPr/>
            </p:nvSpPr>
            <p:spPr bwMode="auto">
              <a:xfrm>
                <a:off x="1103266" y="1936960"/>
                <a:ext cx="1089282" cy="579215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73" name="Rectangle 4"/>
              <p:cNvSpPr>
                <a:spLocks noChangeArrowheads="1"/>
              </p:cNvSpPr>
              <p:nvPr/>
            </p:nvSpPr>
            <p:spPr bwMode="auto">
              <a:xfrm>
                <a:off x="1814634" y="2416932"/>
                <a:ext cx="230103" cy="58213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output</a:t>
                </a:r>
              </a:p>
            </p:txBody>
          </p:sp>
          <p:sp>
            <p:nvSpPr>
              <p:cNvPr id="674" name="Rectangle 5"/>
              <p:cNvSpPr>
                <a:spLocks noChangeArrowheads="1"/>
              </p:cNvSpPr>
              <p:nvPr/>
            </p:nvSpPr>
            <p:spPr bwMode="auto">
              <a:xfrm>
                <a:off x="1149083" y="2084384"/>
                <a:ext cx="198716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External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sp>
            <p:nvSpPr>
              <p:cNvPr id="675" name="Rectangle 7"/>
              <p:cNvSpPr>
                <a:spLocks noChangeArrowheads="1"/>
              </p:cNvSpPr>
              <p:nvPr/>
            </p:nvSpPr>
            <p:spPr bwMode="auto">
              <a:xfrm>
                <a:off x="1513309" y="2333249"/>
                <a:ext cx="286440" cy="75314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time advance</a:t>
                </a:r>
              </a:p>
            </p:txBody>
          </p:sp>
          <p:sp>
            <p:nvSpPr>
              <p:cNvPr id="676" name="모서리가 둥근 직사각형 186"/>
              <p:cNvSpPr/>
              <p:nvPr/>
            </p:nvSpPr>
            <p:spPr bwMode="auto">
              <a:xfrm>
                <a:off x="1408210" y="1973413"/>
                <a:ext cx="496638" cy="309626"/>
              </a:xfrm>
              <a:prstGeom prst="roundRect">
                <a:avLst>
                  <a:gd name="adj" fmla="val 12802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77" name="타원 187"/>
              <p:cNvSpPr/>
              <p:nvPr/>
            </p:nvSpPr>
            <p:spPr bwMode="auto">
              <a:xfrm>
                <a:off x="1462530" y="207383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78" name="타원 188"/>
              <p:cNvSpPr/>
              <p:nvPr/>
            </p:nvSpPr>
            <p:spPr bwMode="auto">
              <a:xfrm>
                <a:off x="1532370" y="2174252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79" name="타원 189"/>
              <p:cNvSpPr/>
              <p:nvPr/>
            </p:nvSpPr>
            <p:spPr bwMode="auto">
              <a:xfrm>
                <a:off x="1571170" y="199851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80" name="타원 190"/>
              <p:cNvSpPr/>
              <p:nvPr/>
            </p:nvSpPr>
            <p:spPr bwMode="auto">
              <a:xfrm>
                <a:off x="1633249" y="2090569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81" name="타원 191"/>
              <p:cNvSpPr/>
              <p:nvPr/>
            </p:nvSpPr>
            <p:spPr bwMode="auto">
              <a:xfrm>
                <a:off x="1679810" y="219098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82" name="타원 192"/>
              <p:cNvSpPr/>
              <p:nvPr/>
            </p:nvSpPr>
            <p:spPr bwMode="auto">
              <a:xfrm>
                <a:off x="1734129" y="2006886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83" name="타원 193"/>
              <p:cNvSpPr/>
              <p:nvPr/>
            </p:nvSpPr>
            <p:spPr bwMode="auto">
              <a:xfrm>
                <a:off x="1772929" y="212404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684" name="직선 화살표 연결선 194"/>
              <p:cNvCxnSpPr>
                <a:stCxn id="677" idx="7"/>
                <a:endCxn id="679" idx="2"/>
              </p:cNvCxnSpPr>
              <p:nvPr/>
            </p:nvCxnSpPr>
            <p:spPr bwMode="auto">
              <a:xfrm rot="5400000" flipH="1" flipV="1">
                <a:off x="1522312" y="2036005"/>
                <a:ext cx="48687" cy="4902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5" name="직선 화살표 연결선 195"/>
              <p:cNvCxnSpPr>
                <a:stCxn id="679" idx="5"/>
                <a:endCxn id="680" idx="0"/>
              </p:cNvCxnSpPr>
              <p:nvPr/>
            </p:nvCxnSpPr>
            <p:spPr bwMode="auto">
              <a:xfrm rot="16200000" flipH="1">
                <a:off x="1635593" y="2057992"/>
                <a:ext cx="27766" cy="3738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6" name="직선 화살표 연결선 196"/>
              <p:cNvCxnSpPr>
                <a:stCxn id="679" idx="6"/>
                <a:endCxn id="682" idx="2"/>
              </p:cNvCxnSpPr>
              <p:nvPr/>
            </p:nvCxnSpPr>
            <p:spPr bwMode="auto">
              <a:xfrm>
                <a:off x="1641010" y="2036176"/>
                <a:ext cx="93120" cy="83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7" name="직선 화살표 연결선 197"/>
              <p:cNvCxnSpPr>
                <a:stCxn id="680" idx="5"/>
                <a:endCxn id="681" idx="0"/>
              </p:cNvCxnSpPr>
              <p:nvPr/>
            </p:nvCxnSpPr>
            <p:spPr bwMode="auto">
              <a:xfrm rot="16200000" flipH="1">
                <a:off x="1685728" y="2161987"/>
                <a:ext cx="36134" cy="218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8" name="직선 화살표 연결선 198"/>
              <p:cNvCxnSpPr>
                <a:stCxn id="683" idx="3"/>
                <a:endCxn id="681" idx="7"/>
              </p:cNvCxnSpPr>
              <p:nvPr/>
            </p:nvCxnSpPr>
            <p:spPr bwMode="auto">
              <a:xfrm rot="5400000">
                <a:off x="1754444" y="2173305"/>
                <a:ext cx="13691" cy="43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9" name="직선 화살표 연결선 199"/>
              <p:cNvCxnSpPr>
                <a:stCxn id="682" idx="5"/>
                <a:endCxn id="683" idx="0"/>
              </p:cNvCxnSpPr>
              <p:nvPr/>
            </p:nvCxnSpPr>
            <p:spPr bwMode="auto">
              <a:xfrm rot="16200000" flipH="1">
                <a:off x="1774360" y="2090553"/>
                <a:ext cx="52871" cy="1410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1" name="직선 화살표 연결선 200"/>
              <p:cNvCxnSpPr>
                <a:stCxn id="677" idx="6"/>
                <a:endCxn id="680" idx="2"/>
              </p:cNvCxnSpPr>
              <p:nvPr/>
            </p:nvCxnSpPr>
            <p:spPr bwMode="auto">
              <a:xfrm>
                <a:off x="1532370" y="2111490"/>
                <a:ext cx="10088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2" name="직선 화살표 연결선 201"/>
              <p:cNvCxnSpPr>
                <a:stCxn id="678" idx="6"/>
                <a:endCxn id="681" idx="2"/>
              </p:cNvCxnSpPr>
              <p:nvPr/>
            </p:nvCxnSpPr>
            <p:spPr bwMode="auto">
              <a:xfrm>
                <a:off x="1602210" y="2211909"/>
                <a:ext cx="7760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3" name="직선 화살표 연결선 202"/>
              <p:cNvCxnSpPr>
                <a:stCxn id="678" idx="1"/>
                <a:endCxn id="677" idx="4"/>
              </p:cNvCxnSpPr>
              <p:nvPr/>
            </p:nvCxnSpPr>
            <p:spPr bwMode="auto">
              <a:xfrm rot="16200000" flipV="1">
                <a:off x="1501957" y="2144641"/>
                <a:ext cx="36134" cy="45147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94" name="Rectangle 5"/>
              <p:cNvSpPr>
                <a:spLocks noChangeArrowheads="1"/>
              </p:cNvSpPr>
              <p:nvPr/>
            </p:nvSpPr>
            <p:spPr bwMode="auto">
              <a:xfrm>
                <a:off x="1959131" y="2084384"/>
                <a:ext cx="186239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Internal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cxnSp>
            <p:nvCxnSpPr>
              <p:cNvPr id="695" name="직선 화살표 연결선 204"/>
              <p:cNvCxnSpPr>
                <a:stCxn id="674" idx="3"/>
                <a:endCxn id="676" idx="1"/>
              </p:cNvCxnSpPr>
              <p:nvPr/>
            </p:nvCxnSpPr>
            <p:spPr bwMode="auto">
              <a:xfrm>
                <a:off x="1347799" y="2128227"/>
                <a:ext cx="6041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6" name="직선 화살표 연결선 205"/>
              <p:cNvCxnSpPr>
                <a:stCxn id="694" idx="1"/>
                <a:endCxn id="676" idx="3"/>
              </p:cNvCxnSpPr>
              <p:nvPr/>
            </p:nvCxnSpPr>
            <p:spPr bwMode="auto">
              <a:xfrm rot="10800000">
                <a:off x="1904848" y="2128227"/>
                <a:ext cx="5428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7" name="직선 화살표 연결선 206"/>
              <p:cNvCxnSpPr>
                <a:stCxn id="676" idx="2"/>
                <a:endCxn id="675" idx="0"/>
              </p:cNvCxnSpPr>
              <p:nvPr/>
            </p:nvCxnSpPr>
            <p:spPr bwMode="auto">
              <a:xfrm rot="5400000">
                <a:off x="1631424" y="2308157"/>
                <a:ext cx="50210" cy="33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8" name="Shape 697"/>
              <p:cNvCxnSpPr>
                <a:stCxn id="675" idx="3"/>
                <a:endCxn id="694" idx="2"/>
              </p:cNvCxnSpPr>
              <p:nvPr/>
            </p:nvCxnSpPr>
            <p:spPr bwMode="auto">
              <a:xfrm flipV="1">
                <a:off x="1799750" y="2172069"/>
                <a:ext cx="252501" cy="198837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9" name="Shape 698"/>
              <p:cNvCxnSpPr>
                <a:stCxn id="675" idx="3"/>
                <a:endCxn id="673" idx="0"/>
              </p:cNvCxnSpPr>
              <p:nvPr/>
            </p:nvCxnSpPr>
            <p:spPr bwMode="auto">
              <a:xfrm>
                <a:off x="1799750" y="2370906"/>
                <a:ext cx="129936" cy="46026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41" name="그룹 209"/>
            <p:cNvGrpSpPr/>
            <p:nvPr/>
          </p:nvGrpSpPr>
          <p:grpSpPr>
            <a:xfrm>
              <a:off x="1504908" y="4633929"/>
              <a:ext cx="474669" cy="292104"/>
              <a:chOff x="1103266" y="1936960"/>
              <a:chExt cx="1089282" cy="579215"/>
            </a:xfrm>
          </p:grpSpPr>
          <p:sp>
            <p:nvSpPr>
              <p:cNvPr id="645" name="직사각형 210"/>
              <p:cNvSpPr/>
              <p:nvPr/>
            </p:nvSpPr>
            <p:spPr bwMode="auto">
              <a:xfrm>
                <a:off x="1103266" y="1936960"/>
                <a:ext cx="1089282" cy="579215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6" name="Rectangle 4"/>
              <p:cNvSpPr>
                <a:spLocks noChangeArrowheads="1"/>
              </p:cNvSpPr>
              <p:nvPr/>
            </p:nvSpPr>
            <p:spPr bwMode="auto">
              <a:xfrm>
                <a:off x="1814634" y="2416932"/>
                <a:ext cx="230103" cy="58213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output</a:t>
                </a:r>
              </a:p>
            </p:txBody>
          </p:sp>
          <p:sp>
            <p:nvSpPr>
              <p:cNvPr id="647" name="Rectangle 5"/>
              <p:cNvSpPr>
                <a:spLocks noChangeArrowheads="1"/>
              </p:cNvSpPr>
              <p:nvPr/>
            </p:nvSpPr>
            <p:spPr bwMode="auto">
              <a:xfrm>
                <a:off x="1149083" y="2084384"/>
                <a:ext cx="198716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External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sp>
            <p:nvSpPr>
              <p:cNvPr id="648" name="Rectangle 7"/>
              <p:cNvSpPr>
                <a:spLocks noChangeArrowheads="1"/>
              </p:cNvSpPr>
              <p:nvPr/>
            </p:nvSpPr>
            <p:spPr bwMode="auto">
              <a:xfrm>
                <a:off x="1513309" y="2333249"/>
                <a:ext cx="286440" cy="75314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time advance</a:t>
                </a:r>
              </a:p>
            </p:txBody>
          </p:sp>
          <p:sp>
            <p:nvSpPr>
              <p:cNvPr id="649" name="모서리가 둥근 직사각형 214"/>
              <p:cNvSpPr/>
              <p:nvPr/>
            </p:nvSpPr>
            <p:spPr bwMode="auto">
              <a:xfrm>
                <a:off x="1408210" y="1973413"/>
                <a:ext cx="496638" cy="309626"/>
              </a:xfrm>
              <a:prstGeom prst="roundRect">
                <a:avLst>
                  <a:gd name="adj" fmla="val 12802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50" name="타원 215"/>
              <p:cNvSpPr/>
              <p:nvPr/>
            </p:nvSpPr>
            <p:spPr bwMode="auto">
              <a:xfrm>
                <a:off x="1462530" y="207383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51" name="타원 216"/>
              <p:cNvSpPr/>
              <p:nvPr/>
            </p:nvSpPr>
            <p:spPr bwMode="auto">
              <a:xfrm>
                <a:off x="1532370" y="2174252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52" name="타원 217"/>
              <p:cNvSpPr/>
              <p:nvPr/>
            </p:nvSpPr>
            <p:spPr bwMode="auto">
              <a:xfrm>
                <a:off x="1571170" y="199851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53" name="타원 218"/>
              <p:cNvSpPr/>
              <p:nvPr/>
            </p:nvSpPr>
            <p:spPr bwMode="auto">
              <a:xfrm>
                <a:off x="1633249" y="2090569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54" name="타원 219"/>
              <p:cNvSpPr/>
              <p:nvPr/>
            </p:nvSpPr>
            <p:spPr bwMode="auto">
              <a:xfrm>
                <a:off x="1679810" y="219098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55" name="타원 220"/>
              <p:cNvSpPr/>
              <p:nvPr/>
            </p:nvSpPr>
            <p:spPr bwMode="auto">
              <a:xfrm>
                <a:off x="1734129" y="2006886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56" name="타원 221"/>
              <p:cNvSpPr/>
              <p:nvPr/>
            </p:nvSpPr>
            <p:spPr bwMode="auto">
              <a:xfrm>
                <a:off x="1772929" y="212404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657" name="직선 화살표 연결선 222"/>
              <p:cNvCxnSpPr>
                <a:stCxn id="650" idx="7"/>
                <a:endCxn id="652" idx="2"/>
              </p:cNvCxnSpPr>
              <p:nvPr/>
            </p:nvCxnSpPr>
            <p:spPr bwMode="auto">
              <a:xfrm rot="5400000" flipH="1" flipV="1">
                <a:off x="1522312" y="2036005"/>
                <a:ext cx="48687" cy="4902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8" name="직선 화살표 연결선 223"/>
              <p:cNvCxnSpPr>
                <a:stCxn id="652" idx="5"/>
                <a:endCxn id="653" idx="0"/>
              </p:cNvCxnSpPr>
              <p:nvPr/>
            </p:nvCxnSpPr>
            <p:spPr bwMode="auto">
              <a:xfrm rot="16200000" flipH="1">
                <a:off x="1635593" y="2057992"/>
                <a:ext cx="27766" cy="3738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9" name="직선 화살표 연결선 224"/>
              <p:cNvCxnSpPr>
                <a:stCxn id="652" idx="6"/>
                <a:endCxn id="655" idx="2"/>
              </p:cNvCxnSpPr>
              <p:nvPr/>
            </p:nvCxnSpPr>
            <p:spPr bwMode="auto">
              <a:xfrm>
                <a:off x="1641010" y="2036176"/>
                <a:ext cx="93120" cy="83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0" name="직선 화살표 연결선 225"/>
              <p:cNvCxnSpPr>
                <a:stCxn id="653" idx="5"/>
                <a:endCxn id="654" idx="0"/>
              </p:cNvCxnSpPr>
              <p:nvPr/>
            </p:nvCxnSpPr>
            <p:spPr bwMode="auto">
              <a:xfrm rot="16200000" flipH="1">
                <a:off x="1685728" y="2161987"/>
                <a:ext cx="36134" cy="218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1" name="직선 화살표 연결선 226"/>
              <p:cNvCxnSpPr>
                <a:stCxn id="656" idx="3"/>
                <a:endCxn id="654" idx="7"/>
              </p:cNvCxnSpPr>
              <p:nvPr/>
            </p:nvCxnSpPr>
            <p:spPr bwMode="auto">
              <a:xfrm rot="5400000">
                <a:off x="1754444" y="2173305"/>
                <a:ext cx="13691" cy="43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2" name="직선 화살표 연결선 227"/>
              <p:cNvCxnSpPr>
                <a:stCxn id="655" idx="5"/>
                <a:endCxn id="656" idx="0"/>
              </p:cNvCxnSpPr>
              <p:nvPr/>
            </p:nvCxnSpPr>
            <p:spPr bwMode="auto">
              <a:xfrm rot="16200000" flipH="1">
                <a:off x="1774360" y="2090553"/>
                <a:ext cx="52871" cy="1410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3" name="직선 화살표 연결선 228"/>
              <p:cNvCxnSpPr>
                <a:stCxn id="650" idx="6"/>
                <a:endCxn id="653" idx="2"/>
              </p:cNvCxnSpPr>
              <p:nvPr/>
            </p:nvCxnSpPr>
            <p:spPr bwMode="auto">
              <a:xfrm>
                <a:off x="1532370" y="2111490"/>
                <a:ext cx="10088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4" name="직선 화살표 연결선 229"/>
              <p:cNvCxnSpPr>
                <a:stCxn id="651" idx="6"/>
                <a:endCxn id="654" idx="2"/>
              </p:cNvCxnSpPr>
              <p:nvPr/>
            </p:nvCxnSpPr>
            <p:spPr bwMode="auto">
              <a:xfrm>
                <a:off x="1602210" y="2211909"/>
                <a:ext cx="7760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5" name="직선 화살표 연결선 230"/>
              <p:cNvCxnSpPr>
                <a:stCxn id="651" idx="1"/>
                <a:endCxn id="650" idx="4"/>
              </p:cNvCxnSpPr>
              <p:nvPr/>
            </p:nvCxnSpPr>
            <p:spPr bwMode="auto">
              <a:xfrm rot="16200000" flipV="1">
                <a:off x="1501957" y="2144641"/>
                <a:ext cx="36134" cy="45147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66" name="Rectangle 5"/>
              <p:cNvSpPr>
                <a:spLocks noChangeArrowheads="1"/>
              </p:cNvSpPr>
              <p:nvPr/>
            </p:nvSpPr>
            <p:spPr bwMode="auto">
              <a:xfrm>
                <a:off x="1959131" y="2084384"/>
                <a:ext cx="186239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Internal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cxnSp>
            <p:nvCxnSpPr>
              <p:cNvPr id="667" name="직선 화살표 연결선 232"/>
              <p:cNvCxnSpPr>
                <a:stCxn id="647" idx="3"/>
                <a:endCxn id="649" idx="1"/>
              </p:cNvCxnSpPr>
              <p:nvPr/>
            </p:nvCxnSpPr>
            <p:spPr bwMode="auto">
              <a:xfrm>
                <a:off x="1347799" y="2128227"/>
                <a:ext cx="6041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8" name="직선 화살표 연결선 233"/>
              <p:cNvCxnSpPr>
                <a:stCxn id="666" idx="1"/>
                <a:endCxn id="649" idx="3"/>
              </p:cNvCxnSpPr>
              <p:nvPr/>
            </p:nvCxnSpPr>
            <p:spPr bwMode="auto">
              <a:xfrm rot="10800000">
                <a:off x="1904848" y="2128227"/>
                <a:ext cx="5428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9" name="직선 화살표 연결선 234"/>
              <p:cNvCxnSpPr>
                <a:stCxn id="649" idx="2"/>
                <a:endCxn id="648" idx="0"/>
              </p:cNvCxnSpPr>
              <p:nvPr/>
            </p:nvCxnSpPr>
            <p:spPr bwMode="auto">
              <a:xfrm rot="5400000">
                <a:off x="1631424" y="2308157"/>
                <a:ext cx="50210" cy="33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0" name="Shape 669"/>
              <p:cNvCxnSpPr>
                <a:stCxn id="648" idx="3"/>
                <a:endCxn id="666" idx="2"/>
              </p:cNvCxnSpPr>
              <p:nvPr/>
            </p:nvCxnSpPr>
            <p:spPr bwMode="auto">
              <a:xfrm flipV="1">
                <a:off x="1799750" y="2172069"/>
                <a:ext cx="252501" cy="198837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1" name="Shape 670"/>
              <p:cNvCxnSpPr>
                <a:stCxn id="648" idx="3"/>
                <a:endCxn id="646" idx="0"/>
              </p:cNvCxnSpPr>
              <p:nvPr/>
            </p:nvCxnSpPr>
            <p:spPr bwMode="auto">
              <a:xfrm>
                <a:off x="1799750" y="2370906"/>
                <a:ext cx="129936" cy="46026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42" name="그룹 237"/>
            <p:cNvGrpSpPr/>
            <p:nvPr/>
          </p:nvGrpSpPr>
          <p:grpSpPr>
            <a:xfrm>
              <a:off x="2052603" y="4633929"/>
              <a:ext cx="474669" cy="292104"/>
              <a:chOff x="1103266" y="1936960"/>
              <a:chExt cx="1089282" cy="579215"/>
            </a:xfrm>
          </p:grpSpPr>
          <p:sp>
            <p:nvSpPr>
              <p:cNvPr id="618" name="직사각형 238"/>
              <p:cNvSpPr/>
              <p:nvPr/>
            </p:nvSpPr>
            <p:spPr bwMode="auto">
              <a:xfrm>
                <a:off x="1103266" y="1936960"/>
                <a:ext cx="1089282" cy="579215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9" name="Rectangle 4"/>
              <p:cNvSpPr>
                <a:spLocks noChangeArrowheads="1"/>
              </p:cNvSpPr>
              <p:nvPr/>
            </p:nvSpPr>
            <p:spPr bwMode="auto">
              <a:xfrm>
                <a:off x="1814634" y="2416932"/>
                <a:ext cx="230103" cy="58213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output</a:t>
                </a:r>
              </a:p>
            </p:txBody>
          </p:sp>
          <p:sp>
            <p:nvSpPr>
              <p:cNvPr id="620" name="Rectangle 5"/>
              <p:cNvSpPr>
                <a:spLocks noChangeArrowheads="1"/>
              </p:cNvSpPr>
              <p:nvPr/>
            </p:nvSpPr>
            <p:spPr bwMode="auto">
              <a:xfrm>
                <a:off x="1149083" y="2084384"/>
                <a:ext cx="198716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External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sp>
            <p:nvSpPr>
              <p:cNvPr id="621" name="Rectangle 7"/>
              <p:cNvSpPr>
                <a:spLocks noChangeArrowheads="1"/>
              </p:cNvSpPr>
              <p:nvPr/>
            </p:nvSpPr>
            <p:spPr bwMode="auto">
              <a:xfrm>
                <a:off x="1513309" y="2333249"/>
                <a:ext cx="286440" cy="75314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time advance</a:t>
                </a:r>
              </a:p>
            </p:txBody>
          </p:sp>
          <p:sp>
            <p:nvSpPr>
              <p:cNvPr id="622" name="모서리가 둥근 직사각형 242"/>
              <p:cNvSpPr/>
              <p:nvPr/>
            </p:nvSpPr>
            <p:spPr bwMode="auto">
              <a:xfrm>
                <a:off x="1408210" y="1973413"/>
                <a:ext cx="496638" cy="309626"/>
              </a:xfrm>
              <a:prstGeom prst="roundRect">
                <a:avLst>
                  <a:gd name="adj" fmla="val 12802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3" name="타원 243"/>
              <p:cNvSpPr/>
              <p:nvPr/>
            </p:nvSpPr>
            <p:spPr bwMode="auto">
              <a:xfrm>
                <a:off x="1462530" y="207383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4" name="타원 244"/>
              <p:cNvSpPr/>
              <p:nvPr/>
            </p:nvSpPr>
            <p:spPr bwMode="auto">
              <a:xfrm>
                <a:off x="1532370" y="2174252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5" name="타원 245"/>
              <p:cNvSpPr/>
              <p:nvPr/>
            </p:nvSpPr>
            <p:spPr bwMode="auto">
              <a:xfrm>
                <a:off x="1571170" y="199851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6" name="타원 246"/>
              <p:cNvSpPr/>
              <p:nvPr/>
            </p:nvSpPr>
            <p:spPr bwMode="auto">
              <a:xfrm>
                <a:off x="1633249" y="2090569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7" name="타원 247"/>
              <p:cNvSpPr/>
              <p:nvPr/>
            </p:nvSpPr>
            <p:spPr bwMode="auto">
              <a:xfrm>
                <a:off x="1679810" y="219098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8" name="타원 248"/>
              <p:cNvSpPr/>
              <p:nvPr/>
            </p:nvSpPr>
            <p:spPr bwMode="auto">
              <a:xfrm>
                <a:off x="1734129" y="2006886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9" name="타원 249"/>
              <p:cNvSpPr/>
              <p:nvPr/>
            </p:nvSpPr>
            <p:spPr bwMode="auto">
              <a:xfrm>
                <a:off x="1772929" y="212404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630" name="직선 화살표 연결선 250"/>
              <p:cNvCxnSpPr>
                <a:stCxn id="623" idx="7"/>
                <a:endCxn id="625" idx="2"/>
              </p:cNvCxnSpPr>
              <p:nvPr/>
            </p:nvCxnSpPr>
            <p:spPr bwMode="auto">
              <a:xfrm rot="5400000" flipH="1" flipV="1">
                <a:off x="1522312" y="2036005"/>
                <a:ext cx="48687" cy="4902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1" name="직선 화살표 연결선 251"/>
              <p:cNvCxnSpPr>
                <a:stCxn id="625" idx="5"/>
                <a:endCxn id="626" idx="0"/>
              </p:cNvCxnSpPr>
              <p:nvPr/>
            </p:nvCxnSpPr>
            <p:spPr bwMode="auto">
              <a:xfrm rot="16200000" flipH="1">
                <a:off x="1635593" y="2057992"/>
                <a:ext cx="27766" cy="3738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2" name="직선 화살표 연결선 252"/>
              <p:cNvCxnSpPr>
                <a:stCxn id="625" idx="6"/>
                <a:endCxn id="628" idx="2"/>
              </p:cNvCxnSpPr>
              <p:nvPr/>
            </p:nvCxnSpPr>
            <p:spPr bwMode="auto">
              <a:xfrm>
                <a:off x="1641010" y="2036176"/>
                <a:ext cx="93120" cy="83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3" name="직선 화살표 연결선 253"/>
              <p:cNvCxnSpPr>
                <a:stCxn id="626" idx="5"/>
                <a:endCxn id="627" idx="0"/>
              </p:cNvCxnSpPr>
              <p:nvPr/>
            </p:nvCxnSpPr>
            <p:spPr bwMode="auto">
              <a:xfrm rot="16200000" flipH="1">
                <a:off x="1685728" y="2161987"/>
                <a:ext cx="36134" cy="218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4" name="직선 화살표 연결선 254"/>
              <p:cNvCxnSpPr>
                <a:stCxn id="629" idx="3"/>
                <a:endCxn id="627" idx="7"/>
              </p:cNvCxnSpPr>
              <p:nvPr/>
            </p:nvCxnSpPr>
            <p:spPr bwMode="auto">
              <a:xfrm rot="5400000">
                <a:off x="1754444" y="2173305"/>
                <a:ext cx="13691" cy="43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5" name="직선 화살표 연결선 255"/>
              <p:cNvCxnSpPr>
                <a:stCxn id="628" idx="5"/>
                <a:endCxn id="629" idx="0"/>
              </p:cNvCxnSpPr>
              <p:nvPr/>
            </p:nvCxnSpPr>
            <p:spPr bwMode="auto">
              <a:xfrm rot="16200000" flipH="1">
                <a:off x="1774360" y="2090553"/>
                <a:ext cx="52871" cy="1410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6" name="직선 화살표 연결선 256"/>
              <p:cNvCxnSpPr>
                <a:stCxn id="623" idx="6"/>
                <a:endCxn id="626" idx="2"/>
              </p:cNvCxnSpPr>
              <p:nvPr/>
            </p:nvCxnSpPr>
            <p:spPr bwMode="auto">
              <a:xfrm>
                <a:off x="1532370" y="2111490"/>
                <a:ext cx="10088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7" name="직선 화살표 연결선 257"/>
              <p:cNvCxnSpPr>
                <a:stCxn id="624" idx="6"/>
                <a:endCxn id="627" idx="2"/>
              </p:cNvCxnSpPr>
              <p:nvPr/>
            </p:nvCxnSpPr>
            <p:spPr bwMode="auto">
              <a:xfrm>
                <a:off x="1602210" y="2211909"/>
                <a:ext cx="7760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8" name="직선 화살표 연결선 258"/>
              <p:cNvCxnSpPr>
                <a:stCxn id="624" idx="1"/>
                <a:endCxn id="623" idx="4"/>
              </p:cNvCxnSpPr>
              <p:nvPr/>
            </p:nvCxnSpPr>
            <p:spPr bwMode="auto">
              <a:xfrm rot="16200000" flipV="1">
                <a:off x="1501957" y="2144641"/>
                <a:ext cx="36134" cy="45147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39" name="Rectangle 5"/>
              <p:cNvSpPr>
                <a:spLocks noChangeArrowheads="1"/>
              </p:cNvSpPr>
              <p:nvPr/>
            </p:nvSpPr>
            <p:spPr bwMode="auto">
              <a:xfrm>
                <a:off x="1959131" y="2084384"/>
                <a:ext cx="186239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Internal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cxnSp>
            <p:nvCxnSpPr>
              <p:cNvPr id="640" name="직선 화살표 연결선 260"/>
              <p:cNvCxnSpPr>
                <a:stCxn id="620" idx="3"/>
                <a:endCxn id="622" idx="1"/>
              </p:cNvCxnSpPr>
              <p:nvPr/>
            </p:nvCxnSpPr>
            <p:spPr bwMode="auto">
              <a:xfrm>
                <a:off x="1347799" y="2128227"/>
                <a:ext cx="6041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1" name="직선 화살표 연결선 261"/>
              <p:cNvCxnSpPr>
                <a:stCxn id="639" idx="1"/>
                <a:endCxn id="622" idx="3"/>
              </p:cNvCxnSpPr>
              <p:nvPr/>
            </p:nvCxnSpPr>
            <p:spPr bwMode="auto">
              <a:xfrm rot="10800000">
                <a:off x="1904848" y="2128227"/>
                <a:ext cx="5428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2" name="직선 화살표 연결선 262"/>
              <p:cNvCxnSpPr>
                <a:stCxn id="622" idx="2"/>
                <a:endCxn id="621" idx="0"/>
              </p:cNvCxnSpPr>
              <p:nvPr/>
            </p:nvCxnSpPr>
            <p:spPr bwMode="auto">
              <a:xfrm rot="5400000">
                <a:off x="1631424" y="2308157"/>
                <a:ext cx="50210" cy="33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3" name="Shape 642"/>
              <p:cNvCxnSpPr>
                <a:stCxn id="621" idx="3"/>
                <a:endCxn id="639" idx="2"/>
              </p:cNvCxnSpPr>
              <p:nvPr/>
            </p:nvCxnSpPr>
            <p:spPr bwMode="auto">
              <a:xfrm flipV="1">
                <a:off x="1799750" y="2172069"/>
                <a:ext cx="252501" cy="198837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4" name="Shape 643"/>
              <p:cNvCxnSpPr>
                <a:stCxn id="621" idx="3"/>
                <a:endCxn id="619" idx="0"/>
              </p:cNvCxnSpPr>
              <p:nvPr/>
            </p:nvCxnSpPr>
            <p:spPr bwMode="auto">
              <a:xfrm>
                <a:off x="1799750" y="2370906"/>
                <a:ext cx="129936" cy="46026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43" name="그룹 265"/>
            <p:cNvGrpSpPr/>
            <p:nvPr/>
          </p:nvGrpSpPr>
          <p:grpSpPr>
            <a:xfrm>
              <a:off x="957213" y="4999059"/>
              <a:ext cx="474669" cy="292104"/>
              <a:chOff x="1103266" y="1936960"/>
              <a:chExt cx="1089282" cy="579215"/>
            </a:xfrm>
          </p:grpSpPr>
          <p:sp>
            <p:nvSpPr>
              <p:cNvPr id="591" name="직사각형 266"/>
              <p:cNvSpPr/>
              <p:nvPr/>
            </p:nvSpPr>
            <p:spPr bwMode="auto">
              <a:xfrm>
                <a:off x="1103266" y="1936960"/>
                <a:ext cx="1089282" cy="579215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2" name="Rectangle 4"/>
              <p:cNvSpPr>
                <a:spLocks noChangeArrowheads="1"/>
              </p:cNvSpPr>
              <p:nvPr/>
            </p:nvSpPr>
            <p:spPr bwMode="auto">
              <a:xfrm>
                <a:off x="1814634" y="2416932"/>
                <a:ext cx="230103" cy="58213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output</a:t>
                </a:r>
              </a:p>
            </p:txBody>
          </p:sp>
          <p:sp>
            <p:nvSpPr>
              <p:cNvPr id="593" name="Rectangle 5"/>
              <p:cNvSpPr>
                <a:spLocks noChangeArrowheads="1"/>
              </p:cNvSpPr>
              <p:nvPr/>
            </p:nvSpPr>
            <p:spPr bwMode="auto">
              <a:xfrm>
                <a:off x="1149083" y="2084384"/>
                <a:ext cx="198716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External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sp>
            <p:nvSpPr>
              <p:cNvPr id="594" name="Rectangle 7"/>
              <p:cNvSpPr>
                <a:spLocks noChangeArrowheads="1"/>
              </p:cNvSpPr>
              <p:nvPr/>
            </p:nvSpPr>
            <p:spPr bwMode="auto">
              <a:xfrm>
                <a:off x="1513309" y="2333249"/>
                <a:ext cx="286440" cy="75314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time advance</a:t>
                </a:r>
              </a:p>
            </p:txBody>
          </p:sp>
          <p:sp>
            <p:nvSpPr>
              <p:cNvPr id="595" name="모서리가 둥근 직사각형 270"/>
              <p:cNvSpPr/>
              <p:nvPr/>
            </p:nvSpPr>
            <p:spPr bwMode="auto">
              <a:xfrm>
                <a:off x="1408210" y="1973413"/>
                <a:ext cx="496638" cy="309626"/>
              </a:xfrm>
              <a:prstGeom prst="roundRect">
                <a:avLst>
                  <a:gd name="adj" fmla="val 12802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6" name="타원 271"/>
              <p:cNvSpPr/>
              <p:nvPr/>
            </p:nvSpPr>
            <p:spPr bwMode="auto">
              <a:xfrm>
                <a:off x="1462530" y="207383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7" name="타원 272"/>
              <p:cNvSpPr/>
              <p:nvPr/>
            </p:nvSpPr>
            <p:spPr bwMode="auto">
              <a:xfrm>
                <a:off x="1532370" y="2174252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8" name="타원 273"/>
              <p:cNvSpPr/>
              <p:nvPr/>
            </p:nvSpPr>
            <p:spPr bwMode="auto">
              <a:xfrm>
                <a:off x="1571170" y="199851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9" name="타원 274"/>
              <p:cNvSpPr/>
              <p:nvPr/>
            </p:nvSpPr>
            <p:spPr bwMode="auto">
              <a:xfrm>
                <a:off x="1633249" y="2090569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0" name="타원 275"/>
              <p:cNvSpPr/>
              <p:nvPr/>
            </p:nvSpPr>
            <p:spPr bwMode="auto">
              <a:xfrm>
                <a:off x="1679810" y="219098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1" name="타원 276"/>
              <p:cNvSpPr/>
              <p:nvPr/>
            </p:nvSpPr>
            <p:spPr bwMode="auto">
              <a:xfrm>
                <a:off x="1734129" y="2006886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2" name="타원 277"/>
              <p:cNvSpPr/>
              <p:nvPr/>
            </p:nvSpPr>
            <p:spPr bwMode="auto">
              <a:xfrm>
                <a:off x="1772929" y="212404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603" name="직선 화살표 연결선 278"/>
              <p:cNvCxnSpPr>
                <a:stCxn id="596" idx="7"/>
                <a:endCxn id="598" idx="2"/>
              </p:cNvCxnSpPr>
              <p:nvPr/>
            </p:nvCxnSpPr>
            <p:spPr bwMode="auto">
              <a:xfrm rot="5400000" flipH="1" flipV="1">
                <a:off x="1522312" y="2036005"/>
                <a:ext cx="48687" cy="4902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4" name="직선 화살표 연결선 279"/>
              <p:cNvCxnSpPr>
                <a:stCxn id="598" idx="5"/>
                <a:endCxn id="599" idx="0"/>
              </p:cNvCxnSpPr>
              <p:nvPr/>
            </p:nvCxnSpPr>
            <p:spPr bwMode="auto">
              <a:xfrm rot="16200000" flipH="1">
                <a:off x="1635593" y="2057992"/>
                <a:ext cx="27766" cy="3738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5" name="직선 화살표 연결선 280"/>
              <p:cNvCxnSpPr>
                <a:stCxn id="598" idx="6"/>
                <a:endCxn id="601" idx="2"/>
              </p:cNvCxnSpPr>
              <p:nvPr/>
            </p:nvCxnSpPr>
            <p:spPr bwMode="auto">
              <a:xfrm>
                <a:off x="1641010" y="2036176"/>
                <a:ext cx="93120" cy="83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6" name="직선 화살표 연결선 281"/>
              <p:cNvCxnSpPr>
                <a:stCxn id="599" idx="5"/>
                <a:endCxn id="600" idx="0"/>
              </p:cNvCxnSpPr>
              <p:nvPr/>
            </p:nvCxnSpPr>
            <p:spPr bwMode="auto">
              <a:xfrm rot="16200000" flipH="1">
                <a:off x="1685728" y="2161987"/>
                <a:ext cx="36134" cy="218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7" name="직선 화살표 연결선 282"/>
              <p:cNvCxnSpPr>
                <a:stCxn id="602" idx="3"/>
                <a:endCxn id="600" idx="7"/>
              </p:cNvCxnSpPr>
              <p:nvPr/>
            </p:nvCxnSpPr>
            <p:spPr bwMode="auto">
              <a:xfrm rot="5400000">
                <a:off x="1754444" y="2173305"/>
                <a:ext cx="13691" cy="43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8" name="직선 화살표 연결선 283"/>
              <p:cNvCxnSpPr>
                <a:stCxn id="601" idx="5"/>
                <a:endCxn id="602" idx="0"/>
              </p:cNvCxnSpPr>
              <p:nvPr/>
            </p:nvCxnSpPr>
            <p:spPr bwMode="auto">
              <a:xfrm rot="16200000" flipH="1">
                <a:off x="1774360" y="2090553"/>
                <a:ext cx="52871" cy="1410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9" name="직선 화살표 연결선 284"/>
              <p:cNvCxnSpPr>
                <a:stCxn id="596" idx="6"/>
                <a:endCxn id="599" idx="2"/>
              </p:cNvCxnSpPr>
              <p:nvPr/>
            </p:nvCxnSpPr>
            <p:spPr bwMode="auto">
              <a:xfrm>
                <a:off x="1532370" y="2111490"/>
                <a:ext cx="10088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0" name="직선 화살표 연결선 285"/>
              <p:cNvCxnSpPr>
                <a:stCxn id="597" idx="6"/>
                <a:endCxn id="600" idx="2"/>
              </p:cNvCxnSpPr>
              <p:nvPr/>
            </p:nvCxnSpPr>
            <p:spPr bwMode="auto">
              <a:xfrm>
                <a:off x="1602210" y="2211909"/>
                <a:ext cx="7760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1" name="직선 화살표 연결선 286"/>
              <p:cNvCxnSpPr>
                <a:stCxn id="597" idx="1"/>
                <a:endCxn id="596" idx="4"/>
              </p:cNvCxnSpPr>
              <p:nvPr/>
            </p:nvCxnSpPr>
            <p:spPr bwMode="auto">
              <a:xfrm rot="16200000" flipV="1">
                <a:off x="1501957" y="2144641"/>
                <a:ext cx="36134" cy="45147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12" name="Rectangle 5"/>
              <p:cNvSpPr>
                <a:spLocks noChangeArrowheads="1"/>
              </p:cNvSpPr>
              <p:nvPr/>
            </p:nvSpPr>
            <p:spPr bwMode="auto">
              <a:xfrm>
                <a:off x="1959131" y="2084384"/>
                <a:ext cx="186239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Internal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cxnSp>
            <p:nvCxnSpPr>
              <p:cNvPr id="613" name="직선 화살표 연결선 288"/>
              <p:cNvCxnSpPr>
                <a:stCxn id="593" idx="3"/>
                <a:endCxn id="595" idx="1"/>
              </p:cNvCxnSpPr>
              <p:nvPr/>
            </p:nvCxnSpPr>
            <p:spPr bwMode="auto">
              <a:xfrm>
                <a:off x="1347799" y="2128227"/>
                <a:ext cx="6041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4" name="직선 화살표 연결선 289"/>
              <p:cNvCxnSpPr>
                <a:stCxn id="612" idx="1"/>
                <a:endCxn id="595" idx="3"/>
              </p:cNvCxnSpPr>
              <p:nvPr/>
            </p:nvCxnSpPr>
            <p:spPr bwMode="auto">
              <a:xfrm rot="10800000">
                <a:off x="1904848" y="2128227"/>
                <a:ext cx="5428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5" name="직선 화살표 연결선 290"/>
              <p:cNvCxnSpPr>
                <a:stCxn id="595" idx="2"/>
                <a:endCxn id="594" idx="0"/>
              </p:cNvCxnSpPr>
              <p:nvPr/>
            </p:nvCxnSpPr>
            <p:spPr bwMode="auto">
              <a:xfrm rot="5400000">
                <a:off x="1631424" y="2308157"/>
                <a:ext cx="50210" cy="33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6" name="Shape 615"/>
              <p:cNvCxnSpPr>
                <a:stCxn id="594" idx="3"/>
                <a:endCxn id="612" idx="2"/>
              </p:cNvCxnSpPr>
              <p:nvPr/>
            </p:nvCxnSpPr>
            <p:spPr bwMode="auto">
              <a:xfrm flipV="1">
                <a:off x="1799750" y="2172069"/>
                <a:ext cx="252501" cy="198837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7" name="Shape 616"/>
              <p:cNvCxnSpPr>
                <a:stCxn id="594" idx="3"/>
                <a:endCxn id="592" idx="0"/>
              </p:cNvCxnSpPr>
              <p:nvPr/>
            </p:nvCxnSpPr>
            <p:spPr bwMode="auto">
              <a:xfrm>
                <a:off x="1799750" y="2370906"/>
                <a:ext cx="129936" cy="46026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44" name="그룹 293"/>
            <p:cNvGrpSpPr/>
            <p:nvPr/>
          </p:nvGrpSpPr>
          <p:grpSpPr>
            <a:xfrm>
              <a:off x="1504908" y="4999059"/>
              <a:ext cx="474669" cy="292104"/>
              <a:chOff x="1103266" y="1936960"/>
              <a:chExt cx="1089282" cy="579215"/>
            </a:xfrm>
          </p:grpSpPr>
          <p:sp>
            <p:nvSpPr>
              <p:cNvPr id="564" name="직사각형 294"/>
              <p:cNvSpPr/>
              <p:nvPr/>
            </p:nvSpPr>
            <p:spPr bwMode="auto">
              <a:xfrm>
                <a:off x="1103266" y="1936960"/>
                <a:ext cx="1089282" cy="579215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5" name="Rectangle 4"/>
              <p:cNvSpPr>
                <a:spLocks noChangeArrowheads="1"/>
              </p:cNvSpPr>
              <p:nvPr/>
            </p:nvSpPr>
            <p:spPr bwMode="auto">
              <a:xfrm>
                <a:off x="1814634" y="2416932"/>
                <a:ext cx="230103" cy="58213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output</a:t>
                </a:r>
              </a:p>
            </p:txBody>
          </p:sp>
          <p:sp>
            <p:nvSpPr>
              <p:cNvPr id="566" name="Rectangle 5"/>
              <p:cNvSpPr>
                <a:spLocks noChangeArrowheads="1"/>
              </p:cNvSpPr>
              <p:nvPr/>
            </p:nvSpPr>
            <p:spPr bwMode="auto">
              <a:xfrm>
                <a:off x="1149083" y="2084384"/>
                <a:ext cx="198716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External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sp>
            <p:nvSpPr>
              <p:cNvPr id="567" name="Rectangle 7"/>
              <p:cNvSpPr>
                <a:spLocks noChangeArrowheads="1"/>
              </p:cNvSpPr>
              <p:nvPr/>
            </p:nvSpPr>
            <p:spPr bwMode="auto">
              <a:xfrm>
                <a:off x="1513309" y="2333249"/>
                <a:ext cx="286440" cy="75314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time advance</a:t>
                </a:r>
              </a:p>
            </p:txBody>
          </p:sp>
          <p:sp>
            <p:nvSpPr>
              <p:cNvPr id="568" name="모서리가 둥근 직사각형 298"/>
              <p:cNvSpPr/>
              <p:nvPr/>
            </p:nvSpPr>
            <p:spPr bwMode="auto">
              <a:xfrm>
                <a:off x="1408210" y="1973413"/>
                <a:ext cx="496638" cy="309626"/>
              </a:xfrm>
              <a:prstGeom prst="roundRect">
                <a:avLst>
                  <a:gd name="adj" fmla="val 12802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9" name="타원 299"/>
              <p:cNvSpPr/>
              <p:nvPr/>
            </p:nvSpPr>
            <p:spPr bwMode="auto">
              <a:xfrm>
                <a:off x="1462530" y="207383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0" name="타원 300"/>
              <p:cNvSpPr/>
              <p:nvPr/>
            </p:nvSpPr>
            <p:spPr bwMode="auto">
              <a:xfrm>
                <a:off x="1532370" y="2174252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1" name="타원 301"/>
              <p:cNvSpPr/>
              <p:nvPr/>
            </p:nvSpPr>
            <p:spPr bwMode="auto">
              <a:xfrm>
                <a:off x="1571170" y="199851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2" name="타원 302"/>
              <p:cNvSpPr/>
              <p:nvPr/>
            </p:nvSpPr>
            <p:spPr bwMode="auto">
              <a:xfrm>
                <a:off x="1633249" y="2090569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3" name="타원 303"/>
              <p:cNvSpPr/>
              <p:nvPr/>
            </p:nvSpPr>
            <p:spPr bwMode="auto">
              <a:xfrm>
                <a:off x="1679810" y="219098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4" name="타원 304"/>
              <p:cNvSpPr/>
              <p:nvPr/>
            </p:nvSpPr>
            <p:spPr bwMode="auto">
              <a:xfrm>
                <a:off x="1734129" y="2006886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5" name="타원 305"/>
              <p:cNvSpPr/>
              <p:nvPr/>
            </p:nvSpPr>
            <p:spPr bwMode="auto">
              <a:xfrm>
                <a:off x="1772929" y="212404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576" name="직선 화살표 연결선 306"/>
              <p:cNvCxnSpPr>
                <a:stCxn id="569" idx="7"/>
                <a:endCxn id="571" idx="2"/>
              </p:cNvCxnSpPr>
              <p:nvPr/>
            </p:nvCxnSpPr>
            <p:spPr bwMode="auto">
              <a:xfrm rot="5400000" flipH="1" flipV="1">
                <a:off x="1522312" y="2036005"/>
                <a:ext cx="48687" cy="4902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7" name="직선 화살표 연결선 307"/>
              <p:cNvCxnSpPr>
                <a:stCxn id="571" idx="5"/>
                <a:endCxn id="572" idx="0"/>
              </p:cNvCxnSpPr>
              <p:nvPr/>
            </p:nvCxnSpPr>
            <p:spPr bwMode="auto">
              <a:xfrm rot="16200000" flipH="1">
                <a:off x="1635593" y="2057992"/>
                <a:ext cx="27766" cy="3738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8" name="직선 화살표 연결선 308"/>
              <p:cNvCxnSpPr>
                <a:stCxn id="571" idx="6"/>
                <a:endCxn id="574" idx="2"/>
              </p:cNvCxnSpPr>
              <p:nvPr/>
            </p:nvCxnSpPr>
            <p:spPr bwMode="auto">
              <a:xfrm>
                <a:off x="1641010" y="2036176"/>
                <a:ext cx="93120" cy="83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9" name="직선 화살표 연결선 309"/>
              <p:cNvCxnSpPr>
                <a:stCxn id="572" idx="5"/>
                <a:endCxn id="573" idx="0"/>
              </p:cNvCxnSpPr>
              <p:nvPr/>
            </p:nvCxnSpPr>
            <p:spPr bwMode="auto">
              <a:xfrm rot="16200000" flipH="1">
                <a:off x="1685728" y="2161987"/>
                <a:ext cx="36134" cy="218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0" name="직선 화살표 연결선 310"/>
              <p:cNvCxnSpPr>
                <a:stCxn id="575" idx="3"/>
                <a:endCxn id="573" idx="7"/>
              </p:cNvCxnSpPr>
              <p:nvPr/>
            </p:nvCxnSpPr>
            <p:spPr bwMode="auto">
              <a:xfrm rot="5400000">
                <a:off x="1754444" y="2173305"/>
                <a:ext cx="13691" cy="43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1" name="직선 화살표 연결선 311"/>
              <p:cNvCxnSpPr>
                <a:stCxn id="574" idx="5"/>
                <a:endCxn id="575" idx="0"/>
              </p:cNvCxnSpPr>
              <p:nvPr/>
            </p:nvCxnSpPr>
            <p:spPr bwMode="auto">
              <a:xfrm rot="16200000" flipH="1">
                <a:off x="1774360" y="2090553"/>
                <a:ext cx="52871" cy="1410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2" name="직선 화살표 연결선 312"/>
              <p:cNvCxnSpPr>
                <a:stCxn id="569" idx="6"/>
                <a:endCxn id="572" idx="2"/>
              </p:cNvCxnSpPr>
              <p:nvPr/>
            </p:nvCxnSpPr>
            <p:spPr bwMode="auto">
              <a:xfrm>
                <a:off x="1532370" y="2111490"/>
                <a:ext cx="10088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3" name="직선 화살표 연결선 313"/>
              <p:cNvCxnSpPr>
                <a:stCxn id="570" idx="6"/>
                <a:endCxn id="573" idx="2"/>
              </p:cNvCxnSpPr>
              <p:nvPr/>
            </p:nvCxnSpPr>
            <p:spPr bwMode="auto">
              <a:xfrm>
                <a:off x="1602210" y="2211909"/>
                <a:ext cx="7760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4" name="직선 화살표 연결선 314"/>
              <p:cNvCxnSpPr>
                <a:stCxn id="570" idx="1"/>
                <a:endCxn id="569" idx="4"/>
              </p:cNvCxnSpPr>
              <p:nvPr/>
            </p:nvCxnSpPr>
            <p:spPr bwMode="auto">
              <a:xfrm rot="16200000" flipV="1">
                <a:off x="1501957" y="2144641"/>
                <a:ext cx="36134" cy="45147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85" name="Rectangle 5"/>
              <p:cNvSpPr>
                <a:spLocks noChangeArrowheads="1"/>
              </p:cNvSpPr>
              <p:nvPr/>
            </p:nvSpPr>
            <p:spPr bwMode="auto">
              <a:xfrm>
                <a:off x="1959131" y="2084384"/>
                <a:ext cx="186239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Internal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cxnSp>
            <p:nvCxnSpPr>
              <p:cNvPr id="586" name="직선 화살표 연결선 316"/>
              <p:cNvCxnSpPr>
                <a:stCxn id="566" idx="3"/>
                <a:endCxn id="568" idx="1"/>
              </p:cNvCxnSpPr>
              <p:nvPr/>
            </p:nvCxnSpPr>
            <p:spPr bwMode="auto">
              <a:xfrm>
                <a:off x="1347799" y="2128227"/>
                <a:ext cx="6041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7" name="직선 화살표 연결선 317"/>
              <p:cNvCxnSpPr>
                <a:stCxn id="585" idx="1"/>
                <a:endCxn id="568" idx="3"/>
              </p:cNvCxnSpPr>
              <p:nvPr/>
            </p:nvCxnSpPr>
            <p:spPr bwMode="auto">
              <a:xfrm rot="10800000">
                <a:off x="1904848" y="2128227"/>
                <a:ext cx="5428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8" name="직선 화살표 연결선 318"/>
              <p:cNvCxnSpPr>
                <a:stCxn id="568" idx="2"/>
                <a:endCxn id="567" idx="0"/>
              </p:cNvCxnSpPr>
              <p:nvPr/>
            </p:nvCxnSpPr>
            <p:spPr bwMode="auto">
              <a:xfrm rot="5400000">
                <a:off x="1631424" y="2308157"/>
                <a:ext cx="50210" cy="33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9" name="Shape 588"/>
              <p:cNvCxnSpPr>
                <a:stCxn id="567" idx="3"/>
                <a:endCxn id="585" idx="2"/>
              </p:cNvCxnSpPr>
              <p:nvPr/>
            </p:nvCxnSpPr>
            <p:spPr bwMode="auto">
              <a:xfrm flipV="1">
                <a:off x="1799750" y="2172069"/>
                <a:ext cx="252501" cy="198837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0" name="Shape 589"/>
              <p:cNvCxnSpPr>
                <a:stCxn id="567" idx="3"/>
                <a:endCxn id="565" idx="0"/>
              </p:cNvCxnSpPr>
              <p:nvPr/>
            </p:nvCxnSpPr>
            <p:spPr bwMode="auto">
              <a:xfrm>
                <a:off x="1799750" y="2370906"/>
                <a:ext cx="129936" cy="46026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45" name="그룹 321"/>
            <p:cNvGrpSpPr/>
            <p:nvPr/>
          </p:nvGrpSpPr>
          <p:grpSpPr>
            <a:xfrm>
              <a:off x="2052603" y="4999059"/>
              <a:ext cx="474669" cy="292104"/>
              <a:chOff x="1103266" y="1936960"/>
              <a:chExt cx="1089282" cy="579215"/>
            </a:xfrm>
          </p:grpSpPr>
          <p:sp>
            <p:nvSpPr>
              <p:cNvPr id="537" name="직사각형 322"/>
              <p:cNvSpPr/>
              <p:nvPr/>
            </p:nvSpPr>
            <p:spPr bwMode="auto">
              <a:xfrm>
                <a:off x="1103266" y="1936960"/>
                <a:ext cx="1089282" cy="579215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8" name="Rectangle 4"/>
              <p:cNvSpPr>
                <a:spLocks noChangeArrowheads="1"/>
              </p:cNvSpPr>
              <p:nvPr/>
            </p:nvSpPr>
            <p:spPr bwMode="auto">
              <a:xfrm>
                <a:off x="1814634" y="2416932"/>
                <a:ext cx="230103" cy="58213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output</a:t>
                </a:r>
              </a:p>
            </p:txBody>
          </p:sp>
          <p:sp>
            <p:nvSpPr>
              <p:cNvPr id="539" name="Rectangle 5"/>
              <p:cNvSpPr>
                <a:spLocks noChangeArrowheads="1"/>
              </p:cNvSpPr>
              <p:nvPr/>
            </p:nvSpPr>
            <p:spPr bwMode="auto">
              <a:xfrm>
                <a:off x="1149083" y="2084384"/>
                <a:ext cx="198716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External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sp>
            <p:nvSpPr>
              <p:cNvPr id="540" name="Rectangle 7"/>
              <p:cNvSpPr>
                <a:spLocks noChangeArrowheads="1"/>
              </p:cNvSpPr>
              <p:nvPr/>
            </p:nvSpPr>
            <p:spPr bwMode="auto">
              <a:xfrm>
                <a:off x="1513309" y="2333249"/>
                <a:ext cx="286440" cy="75314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time advance</a:t>
                </a:r>
              </a:p>
            </p:txBody>
          </p:sp>
          <p:sp>
            <p:nvSpPr>
              <p:cNvPr id="541" name="모서리가 둥근 직사각형 326"/>
              <p:cNvSpPr/>
              <p:nvPr/>
            </p:nvSpPr>
            <p:spPr bwMode="auto">
              <a:xfrm>
                <a:off x="1408210" y="1973413"/>
                <a:ext cx="496638" cy="309626"/>
              </a:xfrm>
              <a:prstGeom prst="roundRect">
                <a:avLst>
                  <a:gd name="adj" fmla="val 12802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2" name="타원 327"/>
              <p:cNvSpPr/>
              <p:nvPr/>
            </p:nvSpPr>
            <p:spPr bwMode="auto">
              <a:xfrm>
                <a:off x="1462530" y="207383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3" name="타원 328"/>
              <p:cNvSpPr/>
              <p:nvPr/>
            </p:nvSpPr>
            <p:spPr bwMode="auto">
              <a:xfrm>
                <a:off x="1532370" y="2174252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4" name="타원 329"/>
              <p:cNvSpPr/>
              <p:nvPr/>
            </p:nvSpPr>
            <p:spPr bwMode="auto">
              <a:xfrm>
                <a:off x="1571170" y="199851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5" name="타원 330"/>
              <p:cNvSpPr/>
              <p:nvPr/>
            </p:nvSpPr>
            <p:spPr bwMode="auto">
              <a:xfrm>
                <a:off x="1633249" y="2090569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6" name="타원 331"/>
              <p:cNvSpPr/>
              <p:nvPr/>
            </p:nvSpPr>
            <p:spPr bwMode="auto">
              <a:xfrm>
                <a:off x="1679810" y="219098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7" name="타원 332"/>
              <p:cNvSpPr/>
              <p:nvPr/>
            </p:nvSpPr>
            <p:spPr bwMode="auto">
              <a:xfrm>
                <a:off x="1734129" y="2006886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8" name="타원 333"/>
              <p:cNvSpPr/>
              <p:nvPr/>
            </p:nvSpPr>
            <p:spPr bwMode="auto">
              <a:xfrm>
                <a:off x="1772929" y="212404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549" name="직선 화살표 연결선 334"/>
              <p:cNvCxnSpPr>
                <a:stCxn id="542" idx="7"/>
                <a:endCxn id="544" idx="2"/>
              </p:cNvCxnSpPr>
              <p:nvPr/>
            </p:nvCxnSpPr>
            <p:spPr bwMode="auto">
              <a:xfrm rot="5400000" flipH="1" flipV="1">
                <a:off x="1522312" y="2036005"/>
                <a:ext cx="48687" cy="4902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0" name="직선 화살표 연결선 335"/>
              <p:cNvCxnSpPr>
                <a:stCxn id="544" idx="5"/>
                <a:endCxn id="545" idx="0"/>
              </p:cNvCxnSpPr>
              <p:nvPr/>
            </p:nvCxnSpPr>
            <p:spPr bwMode="auto">
              <a:xfrm rot="16200000" flipH="1">
                <a:off x="1635593" y="2057992"/>
                <a:ext cx="27766" cy="3738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1" name="직선 화살표 연결선 336"/>
              <p:cNvCxnSpPr>
                <a:stCxn id="544" idx="6"/>
                <a:endCxn id="547" idx="2"/>
              </p:cNvCxnSpPr>
              <p:nvPr/>
            </p:nvCxnSpPr>
            <p:spPr bwMode="auto">
              <a:xfrm>
                <a:off x="1641010" y="2036176"/>
                <a:ext cx="93120" cy="83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2" name="직선 화살표 연결선 337"/>
              <p:cNvCxnSpPr>
                <a:stCxn id="545" idx="5"/>
                <a:endCxn id="546" idx="0"/>
              </p:cNvCxnSpPr>
              <p:nvPr/>
            </p:nvCxnSpPr>
            <p:spPr bwMode="auto">
              <a:xfrm rot="16200000" flipH="1">
                <a:off x="1685728" y="2161987"/>
                <a:ext cx="36134" cy="218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3" name="직선 화살표 연결선 338"/>
              <p:cNvCxnSpPr>
                <a:stCxn id="548" idx="3"/>
                <a:endCxn id="546" idx="7"/>
              </p:cNvCxnSpPr>
              <p:nvPr/>
            </p:nvCxnSpPr>
            <p:spPr bwMode="auto">
              <a:xfrm rot="5400000">
                <a:off x="1754444" y="2173305"/>
                <a:ext cx="13691" cy="43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4" name="직선 화살표 연결선 339"/>
              <p:cNvCxnSpPr>
                <a:stCxn id="547" idx="5"/>
                <a:endCxn id="548" idx="0"/>
              </p:cNvCxnSpPr>
              <p:nvPr/>
            </p:nvCxnSpPr>
            <p:spPr bwMode="auto">
              <a:xfrm rot="16200000" flipH="1">
                <a:off x="1774360" y="2090553"/>
                <a:ext cx="52871" cy="1410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5" name="직선 화살표 연결선 340"/>
              <p:cNvCxnSpPr>
                <a:stCxn id="542" idx="6"/>
                <a:endCxn id="545" idx="2"/>
              </p:cNvCxnSpPr>
              <p:nvPr/>
            </p:nvCxnSpPr>
            <p:spPr bwMode="auto">
              <a:xfrm>
                <a:off x="1532370" y="2111490"/>
                <a:ext cx="10088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6" name="직선 화살표 연결선 341"/>
              <p:cNvCxnSpPr>
                <a:stCxn id="543" idx="6"/>
                <a:endCxn id="546" idx="2"/>
              </p:cNvCxnSpPr>
              <p:nvPr/>
            </p:nvCxnSpPr>
            <p:spPr bwMode="auto">
              <a:xfrm>
                <a:off x="1602210" y="2211909"/>
                <a:ext cx="7760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7" name="직선 화살표 연결선 342"/>
              <p:cNvCxnSpPr>
                <a:stCxn id="543" idx="1"/>
                <a:endCxn id="542" idx="4"/>
              </p:cNvCxnSpPr>
              <p:nvPr/>
            </p:nvCxnSpPr>
            <p:spPr bwMode="auto">
              <a:xfrm rot="16200000" flipV="1">
                <a:off x="1501957" y="2144641"/>
                <a:ext cx="36134" cy="45147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58" name="Rectangle 5"/>
              <p:cNvSpPr>
                <a:spLocks noChangeArrowheads="1"/>
              </p:cNvSpPr>
              <p:nvPr/>
            </p:nvSpPr>
            <p:spPr bwMode="auto">
              <a:xfrm>
                <a:off x="1959131" y="2084384"/>
                <a:ext cx="186239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Internal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cxnSp>
            <p:nvCxnSpPr>
              <p:cNvPr id="559" name="직선 화살표 연결선 344"/>
              <p:cNvCxnSpPr>
                <a:stCxn id="539" idx="3"/>
                <a:endCxn id="541" idx="1"/>
              </p:cNvCxnSpPr>
              <p:nvPr/>
            </p:nvCxnSpPr>
            <p:spPr bwMode="auto">
              <a:xfrm>
                <a:off x="1347799" y="2128227"/>
                <a:ext cx="6041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0" name="직선 화살표 연결선 345"/>
              <p:cNvCxnSpPr>
                <a:stCxn id="558" idx="1"/>
                <a:endCxn id="541" idx="3"/>
              </p:cNvCxnSpPr>
              <p:nvPr/>
            </p:nvCxnSpPr>
            <p:spPr bwMode="auto">
              <a:xfrm rot="10800000">
                <a:off x="1904848" y="2128227"/>
                <a:ext cx="5428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1" name="직선 화살표 연결선 346"/>
              <p:cNvCxnSpPr>
                <a:stCxn id="541" idx="2"/>
                <a:endCxn id="540" idx="0"/>
              </p:cNvCxnSpPr>
              <p:nvPr/>
            </p:nvCxnSpPr>
            <p:spPr bwMode="auto">
              <a:xfrm rot="5400000">
                <a:off x="1631424" y="2308157"/>
                <a:ext cx="50210" cy="33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2" name="Shape 561"/>
              <p:cNvCxnSpPr>
                <a:stCxn id="540" idx="3"/>
                <a:endCxn id="558" idx="2"/>
              </p:cNvCxnSpPr>
              <p:nvPr/>
            </p:nvCxnSpPr>
            <p:spPr bwMode="auto">
              <a:xfrm flipV="1">
                <a:off x="1799750" y="2172069"/>
                <a:ext cx="252501" cy="198837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3" name="Shape 562"/>
              <p:cNvCxnSpPr>
                <a:stCxn id="540" idx="3"/>
                <a:endCxn id="538" idx="0"/>
              </p:cNvCxnSpPr>
              <p:nvPr/>
            </p:nvCxnSpPr>
            <p:spPr bwMode="auto">
              <a:xfrm>
                <a:off x="1799750" y="2370906"/>
                <a:ext cx="129936" cy="46026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46" name="그룹 349"/>
            <p:cNvGrpSpPr/>
            <p:nvPr/>
          </p:nvGrpSpPr>
          <p:grpSpPr>
            <a:xfrm>
              <a:off x="957213" y="5364189"/>
              <a:ext cx="474669" cy="292104"/>
              <a:chOff x="1103266" y="1936960"/>
              <a:chExt cx="1089282" cy="579215"/>
            </a:xfrm>
          </p:grpSpPr>
          <p:sp>
            <p:nvSpPr>
              <p:cNvPr id="504" name="직사각형 350"/>
              <p:cNvSpPr/>
              <p:nvPr/>
            </p:nvSpPr>
            <p:spPr bwMode="auto">
              <a:xfrm>
                <a:off x="1103266" y="1936960"/>
                <a:ext cx="1089282" cy="579215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1" name="Rectangle 4"/>
              <p:cNvSpPr>
                <a:spLocks noChangeArrowheads="1"/>
              </p:cNvSpPr>
              <p:nvPr/>
            </p:nvSpPr>
            <p:spPr bwMode="auto">
              <a:xfrm>
                <a:off x="1814634" y="2416932"/>
                <a:ext cx="230103" cy="58213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output</a:t>
                </a:r>
              </a:p>
            </p:txBody>
          </p:sp>
          <p:sp>
            <p:nvSpPr>
              <p:cNvPr id="512" name="Rectangle 5"/>
              <p:cNvSpPr>
                <a:spLocks noChangeArrowheads="1"/>
              </p:cNvSpPr>
              <p:nvPr/>
            </p:nvSpPr>
            <p:spPr bwMode="auto">
              <a:xfrm>
                <a:off x="1149083" y="2084384"/>
                <a:ext cx="198716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External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sp>
            <p:nvSpPr>
              <p:cNvPr id="513" name="Rectangle 7"/>
              <p:cNvSpPr>
                <a:spLocks noChangeArrowheads="1"/>
              </p:cNvSpPr>
              <p:nvPr/>
            </p:nvSpPr>
            <p:spPr bwMode="auto">
              <a:xfrm>
                <a:off x="1513309" y="2333249"/>
                <a:ext cx="286440" cy="75314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time advance</a:t>
                </a:r>
              </a:p>
            </p:txBody>
          </p:sp>
          <p:sp>
            <p:nvSpPr>
              <p:cNvPr id="514" name="모서리가 둥근 직사각형 354"/>
              <p:cNvSpPr/>
              <p:nvPr/>
            </p:nvSpPr>
            <p:spPr bwMode="auto">
              <a:xfrm>
                <a:off x="1408210" y="1973413"/>
                <a:ext cx="496638" cy="309626"/>
              </a:xfrm>
              <a:prstGeom prst="roundRect">
                <a:avLst>
                  <a:gd name="adj" fmla="val 12802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5" name="타원 355"/>
              <p:cNvSpPr/>
              <p:nvPr/>
            </p:nvSpPr>
            <p:spPr bwMode="auto">
              <a:xfrm>
                <a:off x="1462530" y="207383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6" name="타원 356"/>
              <p:cNvSpPr/>
              <p:nvPr/>
            </p:nvSpPr>
            <p:spPr bwMode="auto">
              <a:xfrm>
                <a:off x="1532370" y="2174252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7" name="타원 357"/>
              <p:cNvSpPr/>
              <p:nvPr/>
            </p:nvSpPr>
            <p:spPr bwMode="auto">
              <a:xfrm>
                <a:off x="1571170" y="199851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8" name="타원 358"/>
              <p:cNvSpPr/>
              <p:nvPr/>
            </p:nvSpPr>
            <p:spPr bwMode="auto">
              <a:xfrm>
                <a:off x="1633249" y="2090569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9" name="타원 359"/>
              <p:cNvSpPr/>
              <p:nvPr/>
            </p:nvSpPr>
            <p:spPr bwMode="auto">
              <a:xfrm>
                <a:off x="1679810" y="219098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0" name="타원 360"/>
              <p:cNvSpPr/>
              <p:nvPr/>
            </p:nvSpPr>
            <p:spPr bwMode="auto">
              <a:xfrm>
                <a:off x="1734129" y="2006886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1" name="타원 361"/>
              <p:cNvSpPr/>
              <p:nvPr/>
            </p:nvSpPr>
            <p:spPr bwMode="auto">
              <a:xfrm>
                <a:off x="1772929" y="212404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522" name="직선 화살표 연결선 362"/>
              <p:cNvCxnSpPr>
                <a:stCxn id="515" idx="7"/>
                <a:endCxn id="517" idx="2"/>
              </p:cNvCxnSpPr>
              <p:nvPr/>
            </p:nvCxnSpPr>
            <p:spPr bwMode="auto">
              <a:xfrm rot="5400000" flipH="1" flipV="1">
                <a:off x="1522312" y="2036005"/>
                <a:ext cx="48687" cy="4902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3" name="직선 화살표 연결선 363"/>
              <p:cNvCxnSpPr>
                <a:stCxn id="517" idx="5"/>
                <a:endCxn id="518" idx="0"/>
              </p:cNvCxnSpPr>
              <p:nvPr/>
            </p:nvCxnSpPr>
            <p:spPr bwMode="auto">
              <a:xfrm rot="16200000" flipH="1">
                <a:off x="1635593" y="2057992"/>
                <a:ext cx="27766" cy="3738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4" name="직선 화살표 연결선 364"/>
              <p:cNvCxnSpPr>
                <a:stCxn id="517" idx="6"/>
                <a:endCxn id="520" idx="2"/>
              </p:cNvCxnSpPr>
              <p:nvPr/>
            </p:nvCxnSpPr>
            <p:spPr bwMode="auto">
              <a:xfrm>
                <a:off x="1641010" y="2036176"/>
                <a:ext cx="93120" cy="83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5" name="직선 화살표 연결선 365"/>
              <p:cNvCxnSpPr>
                <a:stCxn id="518" idx="5"/>
                <a:endCxn id="519" idx="0"/>
              </p:cNvCxnSpPr>
              <p:nvPr/>
            </p:nvCxnSpPr>
            <p:spPr bwMode="auto">
              <a:xfrm rot="16200000" flipH="1">
                <a:off x="1685728" y="2161987"/>
                <a:ext cx="36134" cy="218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6" name="직선 화살표 연결선 366"/>
              <p:cNvCxnSpPr>
                <a:stCxn id="521" idx="3"/>
                <a:endCxn id="519" idx="7"/>
              </p:cNvCxnSpPr>
              <p:nvPr/>
            </p:nvCxnSpPr>
            <p:spPr bwMode="auto">
              <a:xfrm rot="5400000">
                <a:off x="1754444" y="2173305"/>
                <a:ext cx="13691" cy="43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7" name="직선 화살표 연결선 367"/>
              <p:cNvCxnSpPr>
                <a:stCxn id="520" idx="5"/>
                <a:endCxn id="521" idx="0"/>
              </p:cNvCxnSpPr>
              <p:nvPr/>
            </p:nvCxnSpPr>
            <p:spPr bwMode="auto">
              <a:xfrm rot="16200000" flipH="1">
                <a:off x="1774360" y="2090553"/>
                <a:ext cx="52871" cy="1410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8" name="직선 화살표 연결선 368"/>
              <p:cNvCxnSpPr>
                <a:stCxn id="515" idx="6"/>
                <a:endCxn id="518" idx="2"/>
              </p:cNvCxnSpPr>
              <p:nvPr/>
            </p:nvCxnSpPr>
            <p:spPr bwMode="auto">
              <a:xfrm>
                <a:off x="1532370" y="2111490"/>
                <a:ext cx="10088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9" name="직선 화살표 연결선 369"/>
              <p:cNvCxnSpPr>
                <a:stCxn id="516" idx="6"/>
                <a:endCxn id="519" idx="2"/>
              </p:cNvCxnSpPr>
              <p:nvPr/>
            </p:nvCxnSpPr>
            <p:spPr bwMode="auto">
              <a:xfrm>
                <a:off x="1602210" y="2211909"/>
                <a:ext cx="7760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0" name="직선 화살표 연결선 370"/>
              <p:cNvCxnSpPr>
                <a:stCxn id="516" idx="1"/>
                <a:endCxn id="515" idx="4"/>
              </p:cNvCxnSpPr>
              <p:nvPr/>
            </p:nvCxnSpPr>
            <p:spPr bwMode="auto">
              <a:xfrm rot="16200000" flipV="1">
                <a:off x="1501957" y="2144641"/>
                <a:ext cx="36134" cy="45147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1" name="Rectangle 5"/>
              <p:cNvSpPr>
                <a:spLocks noChangeArrowheads="1"/>
              </p:cNvSpPr>
              <p:nvPr/>
            </p:nvSpPr>
            <p:spPr bwMode="auto">
              <a:xfrm>
                <a:off x="1959131" y="2084384"/>
                <a:ext cx="186239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Internal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cxnSp>
            <p:nvCxnSpPr>
              <p:cNvPr id="532" name="직선 화살표 연결선 372"/>
              <p:cNvCxnSpPr>
                <a:stCxn id="512" idx="3"/>
                <a:endCxn id="514" idx="1"/>
              </p:cNvCxnSpPr>
              <p:nvPr/>
            </p:nvCxnSpPr>
            <p:spPr bwMode="auto">
              <a:xfrm>
                <a:off x="1347799" y="2128227"/>
                <a:ext cx="6041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3" name="직선 화살표 연결선 373"/>
              <p:cNvCxnSpPr>
                <a:stCxn id="531" idx="1"/>
                <a:endCxn id="514" idx="3"/>
              </p:cNvCxnSpPr>
              <p:nvPr/>
            </p:nvCxnSpPr>
            <p:spPr bwMode="auto">
              <a:xfrm rot="10800000">
                <a:off x="1904848" y="2128227"/>
                <a:ext cx="5428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4" name="직선 화살표 연결선 374"/>
              <p:cNvCxnSpPr>
                <a:stCxn id="514" idx="2"/>
                <a:endCxn id="513" idx="0"/>
              </p:cNvCxnSpPr>
              <p:nvPr/>
            </p:nvCxnSpPr>
            <p:spPr bwMode="auto">
              <a:xfrm rot="5400000">
                <a:off x="1631424" y="2308157"/>
                <a:ext cx="50210" cy="33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5" name="Shape 534"/>
              <p:cNvCxnSpPr>
                <a:stCxn id="513" idx="3"/>
                <a:endCxn id="531" idx="2"/>
              </p:cNvCxnSpPr>
              <p:nvPr/>
            </p:nvCxnSpPr>
            <p:spPr bwMode="auto">
              <a:xfrm flipV="1">
                <a:off x="1799750" y="2172069"/>
                <a:ext cx="252501" cy="198837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6" name="Shape 535"/>
              <p:cNvCxnSpPr>
                <a:stCxn id="513" idx="3"/>
                <a:endCxn id="511" idx="0"/>
              </p:cNvCxnSpPr>
              <p:nvPr/>
            </p:nvCxnSpPr>
            <p:spPr bwMode="auto">
              <a:xfrm>
                <a:off x="1799750" y="2370906"/>
                <a:ext cx="129936" cy="46026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47" name="그룹 377"/>
            <p:cNvGrpSpPr/>
            <p:nvPr/>
          </p:nvGrpSpPr>
          <p:grpSpPr>
            <a:xfrm>
              <a:off x="1504908" y="5364189"/>
              <a:ext cx="474669" cy="292104"/>
              <a:chOff x="1103266" y="1936960"/>
              <a:chExt cx="1089282" cy="579215"/>
            </a:xfrm>
          </p:grpSpPr>
          <p:sp>
            <p:nvSpPr>
              <p:cNvPr id="476" name="직사각형 378"/>
              <p:cNvSpPr/>
              <p:nvPr/>
            </p:nvSpPr>
            <p:spPr bwMode="auto">
              <a:xfrm>
                <a:off x="1103266" y="1936960"/>
                <a:ext cx="1089282" cy="579215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7" name="Rectangle 4"/>
              <p:cNvSpPr>
                <a:spLocks noChangeArrowheads="1"/>
              </p:cNvSpPr>
              <p:nvPr/>
            </p:nvSpPr>
            <p:spPr bwMode="auto">
              <a:xfrm>
                <a:off x="1814634" y="2416932"/>
                <a:ext cx="230103" cy="58213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output</a:t>
                </a:r>
              </a:p>
            </p:txBody>
          </p:sp>
          <p:sp>
            <p:nvSpPr>
              <p:cNvPr id="478" name="Rectangle 5"/>
              <p:cNvSpPr>
                <a:spLocks noChangeArrowheads="1"/>
              </p:cNvSpPr>
              <p:nvPr/>
            </p:nvSpPr>
            <p:spPr bwMode="auto">
              <a:xfrm>
                <a:off x="1149083" y="2084384"/>
                <a:ext cx="198716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External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sp>
            <p:nvSpPr>
              <p:cNvPr id="479" name="Rectangle 7"/>
              <p:cNvSpPr>
                <a:spLocks noChangeArrowheads="1"/>
              </p:cNvSpPr>
              <p:nvPr/>
            </p:nvSpPr>
            <p:spPr bwMode="auto">
              <a:xfrm>
                <a:off x="1513309" y="2333249"/>
                <a:ext cx="286440" cy="75314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time advance</a:t>
                </a:r>
              </a:p>
            </p:txBody>
          </p:sp>
          <p:sp>
            <p:nvSpPr>
              <p:cNvPr id="480" name="모서리가 둥근 직사각형 382"/>
              <p:cNvSpPr/>
              <p:nvPr/>
            </p:nvSpPr>
            <p:spPr bwMode="auto">
              <a:xfrm>
                <a:off x="1408210" y="1973413"/>
                <a:ext cx="496638" cy="309626"/>
              </a:xfrm>
              <a:prstGeom prst="roundRect">
                <a:avLst>
                  <a:gd name="adj" fmla="val 12802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2" name="타원 383"/>
              <p:cNvSpPr/>
              <p:nvPr/>
            </p:nvSpPr>
            <p:spPr bwMode="auto">
              <a:xfrm>
                <a:off x="1462530" y="207383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3" name="타원 384"/>
              <p:cNvSpPr/>
              <p:nvPr/>
            </p:nvSpPr>
            <p:spPr bwMode="auto">
              <a:xfrm>
                <a:off x="1532370" y="2174252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4" name="타원 385"/>
              <p:cNvSpPr/>
              <p:nvPr/>
            </p:nvSpPr>
            <p:spPr bwMode="auto">
              <a:xfrm>
                <a:off x="1571170" y="199851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5" name="타원 386"/>
              <p:cNvSpPr/>
              <p:nvPr/>
            </p:nvSpPr>
            <p:spPr bwMode="auto">
              <a:xfrm>
                <a:off x="1633249" y="2090569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6" name="타원 387"/>
              <p:cNvSpPr/>
              <p:nvPr/>
            </p:nvSpPr>
            <p:spPr bwMode="auto">
              <a:xfrm>
                <a:off x="1679810" y="219098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7" name="타원 388"/>
              <p:cNvSpPr/>
              <p:nvPr/>
            </p:nvSpPr>
            <p:spPr bwMode="auto">
              <a:xfrm>
                <a:off x="1734129" y="2006886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8" name="타원 389"/>
              <p:cNvSpPr/>
              <p:nvPr/>
            </p:nvSpPr>
            <p:spPr bwMode="auto">
              <a:xfrm>
                <a:off x="1772929" y="212404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89" name="직선 화살표 연결선 390"/>
              <p:cNvCxnSpPr>
                <a:stCxn id="482" idx="7"/>
                <a:endCxn id="484" idx="2"/>
              </p:cNvCxnSpPr>
              <p:nvPr/>
            </p:nvCxnSpPr>
            <p:spPr bwMode="auto">
              <a:xfrm rot="5400000" flipH="1" flipV="1">
                <a:off x="1522312" y="2036005"/>
                <a:ext cx="48687" cy="4902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0" name="직선 화살표 연결선 391"/>
              <p:cNvCxnSpPr>
                <a:stCxn id="484" idx="5"/>
                <a:endCxn id="485" idx="0"/>
              </p:cNvCxnSpPr>
              <p:nvPr/>
            </p:nvCxnSpPr>
            <p:spPr bwMode="auto">
              <a:xfrm rot="16200000" flipH="1">
                <a:off x="1635593" y="2057992"/>
                <a:ext cx="27766" cy="3738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1" name="직선 화살표 연결선 392"/>
              <p:cNvCxnSpPr>
                <a:stCxn id="484" idx="6"/>
                <a:endCxn id="487" idx="2"/>
              </p:cNvCxnSpPr>
              <p:nvPr/>
            </p:nvCxnSpPr>
            <p:spPr bwMode="auto">
              <a:xfrm>
                <a:off x="1641010" y="2036176"/>
                <a:ext cx="93120" cy="83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2" name="직선 화살표 연결선 393"/>
              <p:cNvCxnSpPr>
                <a:stCxn id="485" idx="5"/>
                <a:endCxn id="486" idx="0"/>
              </p:cNvCxnSpPr>
              <p:nvPr/>
            </p:nvCxnSpPr>
            <p:spPr bwMode="auto">
              <a:xfrm rot="16200000" flipH="1">
                <a:off x="1685728" y="2161987"/>
                <a:ext cx="36134" cy="218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3" name="직선 화살표 연결선 394"/>
              <p:cNvCxnSpPr>
                <a:stCxn id="488" idx="3"/>
                <a:endCxn id="486" idx="7"/>
              </p:cNvCxnSpPr>
              <p:nvPr/>
            </p:nvCxnSpPr>
            <p:spPr bwMode="auto">
              <a:xfrm rot="5400000">
                <a:off x="1754444" y="2173305"/>
                <a:ext cx="13691" cy="43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4" name="직선 화살표 연결선 395"/>
              <p:cNvCxnSpPr>
                <a:stCxn id="487" idx="5"/>
                <a:endCxn id="488" idx="0"/>
              </p:cNvCxnSpPr>
              <p:nvPr/>
            </p:nvCxnSpPr>
            <p:spPr bwMode="auto">
              <a:xfrm rot="16200000" flipH="1">
                <a:off x="1774360" y="2090553"/>
                <a:ext cx="52871" cy="1410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5" name="직선 화살표 연결선 396"/>
              <p:cNvCxnSpPr>
                <a:stCxn id="482" idx="6"/>
                <a:endCxn id="485" idx="2"/>
              </p:cNvCxnSpPr>
              <p:nvPr/>
            </p:nvCxnSpPr>
            <p:spPr bwMode="auto">
              <a:xfrm>
                <a:off x="1532370" y="2111490"/>
                <a:ext cx="10088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6" name="직선 화살표 연결선 397"/>
              <p:cNvCxnSpPr>
                <a:stCxn id="483" idx="6"/>
                <a:endCxn id="486" idx="2"/>
              </p:cNvCxnSpPr>
              <p:nvPr/>
            </p:nvCxnSpPr>
            <p:spPr bwMode="auto">
              <a:xfrm>
                <a:off x="1602210" y="2211909"/>
                <a:ext cx="7760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7" name="직선 화살표 연결선 398"/>
              <p:cNvCxnSpPr>
                <a:stCxn id="483" idx="1"/>
                <a:endCxn id="482" idx="4"/>
              </p:cNvCxnSpPr>
              <p:nvPr/>
            </p:nvCxnSpPr>
            <p:spPr bwMode="auto">
              <a:xfrm rot="16200000" flipV="1">
                <a:off x="1501957" y="2144641"/>
                <a:ext cx="36134" cy="45147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8" name="Rectangle 5"/>
              <p:cNvSpPr>
                <a:spLocks noChangeArrowheads="1"/>
              </p:cNvSpPr>
              <p:nvPr/>
            </p:nvSpPr>
            <p:spPr bwMode="auto">
              <a:xfrm>
                <a:off x="1959131" y="2084384"/>
                <a:ext cx="186239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Internal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cxnSp>
            <p:nvCxnSpPr>
              <p:cNvPr id="499" name="직선 화살표 연결선 400"/>
              <p:cNvCxnSpPr>
                <a:stCxn id="478" idx="3"/>
                <a:endCxn id="480" idx="1"/>
              </p:cNvCxnSpPr>
              <p:nvPr/>
            </p:nvCxnSpPr>
            <p:spPr bwMode="auto">
              <a:xfrm>
                <a:off x="1347799" y="2128227"/>
                <a:ext cx="6041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0" name="직선 화살표 연결선 401"/>
              <p:cNvCxnSpPr>
                <a:stCxn id="498" idx="1"/>
                <a:endCxn id="480" idx="3"/>
              </p:cNvCxnSpPr>
              <p:nvPr/>
            </p:nvCxnSpPr>
            <p:spPr bwMode="auto">
              <a:xfrm rot="10800000">
                <a:off x="1904848" y="2128227"/>
                <a:ext cx="5428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1" name="직선 화살표 연결선 402"/>
              <p:cNvCxnSpPr>
                <a:stCxn id="480" idx="2"/>
                <a:endCxn id="479" idx="0"/>
              </p:cNvCxnSpPr>
              <p:nvPr/>
            </p:nvCxnSpPr>
            <p:spPr bwMode="auto">
              <a:xfrm rot="5400000">
                <a:off x="1631424" y="2308157"/>
                <a:ext cx="50210" cy="33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2" name="Shape 501"/>
              <p:cNvCxnSpPr>
                <a:stCxn id="479" idx="3"/>
                <a:endCxn id="498" idx="2"/>
              </p:cNvCxnSpPr>
              <p:nvPr/>
            </p:nvCxnSpPr>
            <p:spPr bwMode="auto">
              <a:xfrm flipV="1">
                <a:off x="1799750" y="2172069"/>
                <a:ext cx="252501" cy="198837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3" name="Shape 502"/>
              <p:cNvCxnSpPr>
                <a:stCxn id="479" idx="3"/>
                <a:endCxn id="477" idx="0"/>
              </p:cNvCxnSpPr>
              <p:nvPr/>
            </p:nvCxnSpPr>
            <p:spPr bwMode="auto">
              <a:xfrm>
                <a:off x="1799750" y="2370906"/>
                <a:ext cx="129936" cy="46026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48" name="그룹 405"/>
            <p:cNvGrpSpPr/>
            <p:nvPr/>
          </p:nvGrpSpPr>
          <p:grpSpPr>
            <a:xfrm>
              <a:off x="2052603" y="5364189"/>
              <a:ext cx="474669" cy="292104"/>
              <a:chOff x="1103266" y="1936960"/>
              <a:chExt cx="1089282" cy="579215"/>
            </a:xfrm>
          </p:grpSpPr>
          <p:sp>
            <p:nvSpPr>
              <p:cNvPr id="449" name="직사각형 406"/>
              <p:cNvSpPr/>
              <p:nvPr/>
            </p:nvSpPr>
            <p:spPr bwMode="auto">
              <a:xfrm>
                <a:off x="1103266" y="1936960"/>
                <a:ext cx="1089282" cy="579215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0" name="Rectangle 4"/>
              <p:cNvSpPr>
                <a:spLocks noChangeArrowheads="1"/>
              </p:cNvSpPr>
              <p:nvPr/>
            </p:nvSpPr>
            <p:spPr bwMode="auto">
              <a:xfrm>
                <a:off x="1814634" y="2416932"/>
                <a:ext cx="230103" cy="58213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output</a:t>
                </a:r>
              </a:p>
            </p:txBody>
          </p:sp>
          <p:sp>
            <p:nvSpPr>
              <p:cNvPr id="451" name="Rectangle 5"/>
              <p:cNvSpPr>
                <a:spLocks noChangeArrowheads="1"/>
              </p:cNvSpPr>
              <p:nvPr/>
            </p:nvSpPr>
            <p:spPr bwMode="auto">
              <a:xfrm>
                <a:off x="1149083" y="2084384"/>
                <a:ext cx="198716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External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sp>
            <p:nvSpPr>
              <p:cNvPr id="452" name="Rectangle 7"/>
              <p:cNvSpPr>
                <a:spLocks noChangeArrowheads="1"/>
              </p:cNvSpPr>
              <p:nvPr/>
            </p:nvSpPr>
            <p:spPr bwMode="auto">
              <a:xfrm>
                <a:off x="1513309" y="2333249"/>
                <a:ext cx="286440" cy="75314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</a:rPr>
                  <a:t>time advance</a:t>
                </a:r>
              </a:p>
            </p:txBody>
          </p:sp>
          <p:sp>
            <p:nvSpPr>
              <p:cNvPr id="453" name="모서리가 둥근 직사각형 410"/>
              <p:cNvSpPr/>
              <p:nvPr/>
            </p:nvSpPr>
            <p:spPr bwMode="auto">
              <a:xfrm>
                <a:off x="1408210" y="1973413"/>
                <a:ext cx="496638" cy="309626"/>
              </a:xfrm>
              <a:prstGeom prst="roundRect">
                <a:avLst>
                  <a:gd name="adj" fmla="val 12802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4" name="타원 411"/>
              <p:cNvSpPr/>
              <p:nvPr/>
            </p:nvSpPr>
            <p:spPr bwMode="auto">
              <a:xfrm>
                <a:off x="1462530" y="207383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5" name="타원 412"/>
              <p:cNvSpPr/>
              <p:nvPr/>
            </p:nvSpPr>
            <p:spPr bwMode="auto">
              <a:xfrm>
                <a:off x="1532370" y="2174252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6" name="타원 413"/>
              <p:cNvSpPr/>
              <p:nvPr/>
            </p:nvSpPr>
            <p:spPr bwMode="auto">
              <a:xfrm>
                <a:off x="1571170" y="199851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7" name="타원 414"/>
              <p:cNvSpPr/>
              <p:nvPr/>
            </p:nvSpPr>
            <p:spPr bwMode="auto">
              <a:xfrm>
                <a:off x="1633249" y="2090569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8" name="타원 415"/>
              <p:cNvSpPr/>
              <p:nvPr/>
            </p:nvSpPr>
            <p:spPr bwMode="auto">
              <a:xfrm>
                <a:off x="1679810" y="2190988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9" name="타원 416"/>
              <p:cNvSpPr/>
              <p:nvPr/>
            </p:nvSpPr>
            <p:spPr bwMode="auto">
              <a:xfrm>
                <a:off x="1734129" y="2006886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0" name="타원 417"/>
              <p:cNvSpPr/>
              <p:nvPr/>
            </p:nvSpPr>
            <p:spPr bwMode="auto">
              <a:xfrm>
                <a:off x="1772929" y="2124043"/>
                <a:ext cx="69839" cy="7531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Arial" charset="0"/>
                  </a:rPr>
                  <a:t>State</a:t>
                </a:r>
                <a:endParaRPr kumimoji="0" lang="ko-KR" altLang="en-US" sz="1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61" name="직선 화살표 연결선 418"/>
              <p:cNvCxnSpPr>
                <a:stCxn id="454" idx="7"/>
                <a:endCxn id="456" idx="2"/>
              </p:cNvCxnSpPr>
              <p:nvPr/>
            </p:nvCxnSpPr>
            <p:spPr bwMode="auto">
              <a:xfrm rot="5400000" flipH="1" flipV="1">
                <a:off x="1522312" y="2036005"/>
                <a:ext cx="48687" cy="4902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2" name="직선 화살표 연결선 419"/>
              <p:cNvCxnSpPr>
                <a:stCxn id="456" idx="5"/>
                <a:endCxn id="457" idx="0"/>
              </p:cNvCxnSpPr>
              <p:nvPr/>
            </p:nvCxnSpPr>
            <p:spPr bwMode="auto">
              <a:xfrm rot="16200000" flipH="1">
                <a:off x="1635593" y="2057992"/>
                <a:ext cx="27766" cy="3738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3" name="직선 화살표 연결선 420"/>
              <p:cNvCxnSpPr>
                <a:stCxn id="456" idx="6"/>
                <a:endCxn id="459" idx="2"/>
              </p:cNvCxnSpPr>
              <p:nvPr/>
            </p:nvCxnSpPr>
            <p:spPr bwMode="auto">
              <a:xfrm>
                <a:off x="1641010" y="2036176"/>
                <a:ext cx="93120" cy="83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4" name="직선 화살표 연결선 421"/>
              <p:cNvCxnSpPr>
                <a:stCxn id="457" idx="5"/>
                <a:endCxn id="458" idx="0"/>
              </p:cNvCxnSpPr>
              <p:nvPr/>
            </p:nvCxnSpPr>
            <p:spPr bwMode="auto">
              <a:xfrm rot="16200000" flipH="1">
                <a:off x="1685728" y="2161987"/>
                <a:ext cx="36134" cy="2186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5" name="직선 화살표 연결선 422"/>
              <p:cNvCxnSpPr>
                <a:stCxn id="460" idx="3"/>
                <a:endCxn id="458" idx="7"/>
              </p:cNvCxnSpPr>
              <p:nvPr/>
            </p:nvCxnSpPr>
            <p:spPr bwMode="auto">
              <a:xfrm rot="5400000">
                <a:off x="1754444" y="2173305"/>
                <a:ext cx="13691" cy="43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6" name="직선 화살표 연결선 423"/>
              <p:cNvCxnSpPr>
                <a:stCxn id="459" idx="5"/>
                <a:endCxn id="460" idx="0"/>
              </p:cNvCxnSpPr>
              <p:nvPr/>
            </p:nvCxnSpPr>
            <p:spPr bwMode="auto">
              <a:xfrm rot="16200000" flipH="1">
                <a:off x="1774360" y="2090553"/>
                <a:ext cx="52871" cy="1410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7" name="직선 화살표 연결선 424"/>
              <p:cNvCxnSpPr>
                <a:stCxn id="454" idx="6"/>
                <a:endCxn id="457" idx="2"/>
              </p:cNvCxnSpPr>
              <p:nvPr/>
            </p:nvCxnSpPr>
            <p:spPr bwMode="auto">
              <a:xfrm>
                <a:off x="1532370" y="2111490"/>
                <a:ext cx="10088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8" name="직선 화살표 연결선 425"/>
              <p:cNvCxnSpPr>
                <a:stCxn id="455" idx="6"/>
                <a:endCxn id="458" idx="2"/>
              </p:cNvCxnSpPr>
              <p:nvPr/>
            </p:nvCxnSpPr>
            <p:spPr bwMode="auto">
              <a:xfrm>
                <a:off x="1602210" y="2211909"/>
                <a:ext cx="77600" cy="1673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9" name="직선 화살표 연결선 426"/>
              <p:cNvCxnSpPr>
                <a:stCxn id="455" idx="1"/>
                <a:endCxn id="454" idx="4"/>
              </p:cNvCxnSpPr>
              <p:nvPr/>
            </p:nvCxnSpPr>
            <p:spPr bwMode="auto">
              <a:xfrm rot="16200000" flipV="1">
                <a:off x="1501957" y="2144641"/>
                <a:ext cx="36134" cy="45147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70" name="Rectangle 5"/>
              <p:cNvSpPr>
                <a:spLocks noChangeArrowheads="1"/>
              </p:cNvSpPr>
              <p:nvPr/>
            </p:nvSpPr>
            <p:spPr bwMode="auto">
              <a:xfrm>
                <a:off x="1959131" y="2084384"/>
                <a:ext cx="186239" cy="87685"/>
              </a:xfrm>
              <a:prstGeom prst="rect">
                <a:avLst/>
              </a:prstGeom>
              <a:solidFill>
                <a:srgbClr val="99CCFF"/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Internal </a:t>
                </a:r>
              </a:p>
              <a:p>
                <a:pPr algn="ctr" eaLnBrk="0" hangingPunct="0"/>
                <a:r>
                  <a:rPr lang="en-US" altLang="ko-KR" sz="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굴림" pitchFamily="50" charset="-127"/>
                    <a:sym typeface="Symbol" pitchFamily="18" charset="2"/>
                  </a:rPr>
                  <a:t>Transition</a:t>
                </a:r>
                <a:endParaRPr lang="en-US" altLang="ko-KR" sz="1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굴림" pitchFamily="50" charset="-127"/>
                </a:endParaRPr>
              </a:p>
            </p:txBody>
          </p:sp>
          <p:cxnSp>
            <p:nvCxnSpPr>
              <p:cNvPr id="471" name="직선 화살표 연결선 428"/>
              <p:cNvCxnSpPr>
                <a:stCxn id="451" idx="3"/>
                <a:endCxn id="453" idx="1"/>
              </p:cNvCxnSpPr>
              <p:nvPr/>
            </p:nvCxnSpPr>
            <p:spPr bwMode="auto">
              <a:xfrm>
                <a:off x="1347799" y="2128227"/>
                <a:ext cx="6041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2" name="직선 화살표 연결선 429"/>
              <p:cNvCxnSpPr>
                <a:stCxn id="470" idx="1"/>
                <a:endCxn id="453" idx="3"/>
              </p:cNvCxnSpPr>
              <p:nvPr/>
            </p:nvCxnSpPr>
            <p:spPr bwMode="auto">
              <a:xfrm rot="10800000">
                <a:off x="1904848" y="2128227"/>
                <a:ext cx="54282" cy="526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3" name="직선 화살표 연결선 430"/>
              <p:cNvCxnSpPr>
                <a:stCxn id="453" idx="2"/>
                <a:endCxn id="452" idx="0"/>
              </p:cNvCxnSpPr>
              <p:nvPr/>
            </p:nvCxnSpPr>
            <p:spPr bwMode="auto">
              <a:xfrm rot="5400000">
                <a:off x="1631424" y="2308157"/>
                <a:ext cx="50210" cy="338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4" name="Shape 473"/>
              <p:cNvCxnSpPr>
                <a:stCxn id="452" idx="3"/>
                <a:endCxn id="470" idx="2"/>
              </p:cNvCxnSpPr>
              <p:nvPr/>
            </p:nvCxnSpPr>
            <p:spPr bwMode="auto">
              <a:xfrm flipV="1">
                <a:off x="1799750" y="2172069"/>
                <a:ext cx="252501" cy="198837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5" name="Shape 474"/>
              <p:cNvCxnSpPr>
                <a:stCxn id="452" idx="3"/>
                <a:endCxn id="450" idx="0"/>
              </p:cNvCxnSpPr>
              <p:nvPr/>
            </p:nvCxnSpPr>
            <p:spPr bwMode="auto">
              <a:xfrm>
                <a:off x="1799750" y="2370906"/>
                <a:ext cx="129936" cy="46026"/>
              </a:xfrm>
              <a:prstGeom prst="bentConnector2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439" name="TextBox 438"/>
          <p:cNvSpPr txBox="1"/>
          <p:nvPr/>
        </p:nvSpPr>
        <p:spPr>
          <a:xfrm>
            <a:off x="1064097" y="4114800"/>
            <a:ext cx="1679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Experimental </a:t>
            </a:r>
          </a:p>
          <a:p>
            <a:r>
              <a:rPr lang="en-US" altLang="ko-KR" sz="2000" b="1" dirty="0" smtClean="0"/>
              <a:t>Frames</a:t>
            </a:r>
            <a:endParaRPr lang="ko-KR" altLang="en-US" sz="2000" b="1" dirty="0"/>
          </a:p>
        </p:txBody>
      </p:sp>
      <p:sp>
        <p:nvSpPr>
          <p:cNvPr id="700" name="Rectangle 699"/>
          <p:cNvSpPr/>
          <p:nvPr/>
        </p:nvSpPr>
        <p:spPr>
          <a:xfrm>
            <a:off x="7162800" y="4114800"/>
            <a:ext cx="19050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Experimental   Frame Model</a:t>
            </a:r>
            <a:endParaRPr lang="en-US" sz="2400" dirty="0"/>
          </a:p>
        </p:txBody>
      </p:sp>
      <p:cxnSp>
        <p:nvCxnSpPr>
          <p:cNvPr id="707" name="Straight Arrow Connector 706"/>
          <p:cNvCxnSpPr>
            <a:stCxn id="510" idx="2"/>
            <a:endCxn id="700" idx="0"/>
          </p:cNvCxnSpPr>
          <p:nvPr/>
        </p:nvCxnSpPr>
        <p:spPr>
          <a:xfrm rot="5400000">
            <a:off x="8039100" y="3886200"/>
            <a:ext cx="304800" cy="152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9" name="자유형 821"/>
          <p:cNvSpPr/>
          <p:nvPr/>
        </p:nvSpPr>
        <p:spPr bwMode="auto">
          <a:xfrm>
            <a:off x="2667000" y="5257800"/>
            <a:ext cx="4419600" cy="838200"/>
          </a:xfrm>
          <a:custGeom>
            <a:avLst/>
            <a:gdLst>
              <a:gd name="connsiteX0" fmla="*/ 0 w 4533900"/>
              <a:gd name="connsiteY0" fmla="*/ 1152525 h 1354137"/>
              <a:gd name="connsiteX1" fmla="*/ 3248025 w 4533900"/>
              <a:gd name="connsiteY1" fmla="*/ 1162050 h 1354137"/>
              <a:gd name="connsiteX2" fmla="*/ 4533900 w 4533900"/>
              <a:gd name="connsiteY2" fmla="*/ 0 h 135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33900" h="1354137">
                <a:moveTo>
                  <a:pt x="0" y="1152525"/>
                </a:moveTo>
                <a:cubicBezTo>
                  <a:pt x="1246187" y="1253331"/>
                  <a:pt x="2492375" y="1354137"/>
                  <a:pt x="3248025" y="1162050"/>
                </a:cubicBezTo>
                <a:cubicBezTo>
                  <a:pt x="4003675" y="969963"/>
                  <a:pt x="4268787" y="484981"/>
                  <a:pt x="4533900" y="0"/>
                </a:cubicBezTo>
              </a:path>
            </a:pathLst>
          </a:custGeom>
          <a:noFill/>
          <a:ln w="9525" cap="flat" cmpd="sng" algn="ctr">
            <a:solidFill>
              <a:srgbClr val="0000FF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11" name="Straight Arrow Connector 710"/>
          <p:cNvCxnSpPr/>
          <p:nvPr/>
        </p:nvCxnSpPr>
        <p:spPr>
          <a:xfrm>
            <a:off x="533400" y="3733800"/>
            <a:ext cx="761998" cy="381000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" name="Straight Arrow Connector 715"/>
          <p:cNvCxnSpPr/>
          <p:nvPr/>
        </p:nvCxnSpPr>
        <p:spPr>
          <a:xfrm flipV="1">
            <a:off x="457202" y="3200400"/>
            <a:ext cx="761998" cy="381000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" name="TextBox 716"/>
          <p:cNvSpPr txBox="1"/>
          <p:nvPr/>
        </p:nvSpPr>
        <p:spPr>
          <a:xfrm>
            <a:off x="0" y="3429000"/>
            <a:ext cx="1371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Objective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6748</TotalTime>
  <Words>1435</Words>
  <Application>Microsoft Office PowerPoint</Application>
  <PresentationFormat>On-screen Show (4:3)</PresentationFormat>
  <Paragraphs>459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Illustrating System Entity Structure For Building Simulation</vt:lpstr>
      <vt:lpstr>Traditional Simulation Development (From Goldstein DEVS Tutorial)</vt:lpstr>
      <vt:lpstr>Traditional Simulation Development (From Goldstein DEVS Tutorial)</vt:lpstr>
      <vt:lpstr>DEVS Simulation Development (From Goldstein DEVS Tutorial)</vt:lpstr>
      <vt:lpstr>Coupled DEVS Model  (From Goldstein DEVS Tutorial)</vt:lpstr>
      <vt:lpstr>DEVS-Based Modeling &amp; Simulation</vt:lpstr>
      <vt:lpstr>Introducing the  System Entity Structure (SES)</vt:lpstr>
      <vt:lpstr>SES Formal Framework </vt:lpstr>
      <vt:lpstr>Basic Infrastructure</vt:lpstr>
      <vt:lpstr>System Entity Structure for Building and Experimental Frame</vt:lpstr>
      <vt:lpstr>NL Specification of System Entity Structure for Building and Experimental Frame</vt:lpstr>
      <vt:lpstr>Top 3 Levels of Building and EF SES</vt:lpstr>
      <vt:lpstr>SES Showing Specializations</vt:lpstr>
      <vt:lpstr>Pruning Entities From Specializations</vt:lpstr>
      <vt:lpstr>Pruning of SES where Separate Heater and Cooler are Selected </vt:lpstr>
      <vt:lpstr>Transformation of SES where Heat Pump Selected </vt:lpstr>
      <vt:lpstr>Transformation of SES where Separate Heater and Cooler Selected </vt:lpstr>
      <vt:lpstr>Refinement of Experimental Frame to include Energy Consumption Transducer</vt:lpstr>
      <vt:lpstr>Pruned SES showing Refined EF for Consumption</vt:lpstr>
      <vt:lpstr>DEVS/SOA combines DEVS with SOA</vt:lpstr>
      <vt:lpstr>The  Creative Generative World  of Pruning 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Illustrating System Entity Structure For Building Simulation</dc:title>
  <dc:creator>Bernard P. Zeigler</dc:creator>
  <cp:lastModifiedBy>Bernard P. Zeigler</cp:lastModifiedBy>
  <cp:revision>21</cp:revision>
  <dcterms:created xsi:type="dcterms:W3CDTF">2010-10-04T23:10:17Z</dcterms:created>
  <dcterms:modified xsi:type="dcterms:W3CDTF">2011-05-06T20:54:20Z</dcterms:modified>
</cp:coreProperties>
</file>